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18288000" cy="10287000"/>
  <p:notesSz cx="6858000" cy="9144000"/>
  <p:embeddedFontLst>
    <p:embeddedFont>
      <p:font typeface="TT Commons Pro Expanded" panose="020B0604020202020204" charset="0"/>
      <p:regular r:id="rId81"/>
    </p:embeddedFont>
    <p:embeddedFont>
      <p:font typeface="TT Commons Pro Expanded Bold" panose="020B0604020202020204" charset="0"/>
      <p:regular r:id="rId8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138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1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slide" Target="slide40.xml"/><Relationship Id="rId5" Type="http://schemas.openxmlformats.org/officeDocument/2006/relationships/hyperlink" Target="https://www.canva.com/design/DAGIsomhOqk/PzIU4U4zjiemHSir5_WVGA/edit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openxmlformats.org/officeDocument/2006/relationships/image" Target="../media/image8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jpeg"/><Relationship Id="rId4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24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3.png"/><Relationship Id="rId7" Type="http://schemas.openxmlformats.org/officeDocument/2006/relationships/image" Target="../media/image5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.png"/><Relationship Id="rId7" Type="http://schemas.openxmlformats.org/officeDocument/2006/relationships/image" Target="../media/image6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jpeg"/><Relationship Id="rId5" Type="http://schemas.openxmlformats.org/officeDocument/2006/relationships/image" Target="../media/image67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3.png"/><Relationship Id="rId7" Type="http://schemas.openxmlformats.org/officeDocument/2006/relationships/image" Target="../media/image7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12138332" y="3535728"/>
            <a:ext cx="8142234" cy="9884351"/>
          </a:xfrm>
          <a:custGeom>
            <a:avLst/>
            <a:gdLst/>
            <a:ahLst/>
            <a:cxnLst/>
            <a:rect l="l" t="t" r="r" b="b"/>
            <a:pathLst>
              <a:path w="8142234" h="9884351">
                <a:moveTo>
                  <a:pt x="0" y="0"/>
                </a:moveTo>
                <a:lnTo>
                  <a:pt x="8142234" y="0"/>
                </a:lnTo>
                <a:lnTo>
                  <a:pt x="8142234" y="9884351"/>
                </a:lnTo>
                <a:lnTo>
                  <a:pt x="0" y="98843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8000"/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1819234">
            <a:off x="-3592445" y="-2729105"/>
            <a:ext cx="12414120" cy="14187565"/>
          </a:xfrm>
          <a:custGeom>
            <a:avLst/>
            <a:gdLst/>
            <a:ahLst/>
            <a:cxnLst/>
            <a:rect l="l" t="t" r="r" b="b"/>
            <a:pathLst>
              <a:path w="12414120" h="14187565">
                <a:moveTo>
                  <a:pt x="0" y="0"/>
                </a:moveTo>
                <a:lnTo>
                  <a:pt x="12414119" y="0"/>
                </a:lnTo>
                <a:lnTo>
                  <a:pt x="12414119" y="14187565"/>
                </a:lnTo>
                <a:lnTo>
                  <a:pt x="0" y="1418756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12979" y="2155694"/>
            <a:ext cx="16230600" cy="58125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30"/>
              </a:lnSpc>
            </a:pPr>
            <a:r>
              <a:rPr lang="en-US" sz="11530" spc="1153">
                <a:solidFill>
                  <a:srgbClr val="000000"/>
                </a:solidFill>
                <a:latin typeface="TT Commons Pro Expanded"/>
              </a:rPr>
              <a:t>LE 5 </a:t>
            </a:r>
            <a:r>
              <a:rPr lang="en-US" sz="11530" spc="1153">
                <a:solidFill>
                  <a:srgbClr val="000000"/>
                </a:solidFill>
                <a:latin typeface="TT Commons Pro Expanded Bold"/>
              </a:rPr>
              <a:t>W</a:t>
            </a:r>
            <a:r>
              <a:rPr lang="en-US" sz="11530" spc="1153">
                <a:solidFill>
                  <a:srgbClr val="000000"/>
                </a:solidFill>
                <a:latin typeface="TT Commons Pro Expanded"/>
              </a:rPr>
              <a:t> DELLA</a:t>
            </a:r>
          </a:p>
          <a:p>
            <a:pPr algn="ctr">
              <a:lnSpc>
                <a:spcPts val="11530"/>
              </a:lnSpc>
            </a:pPr>
            <a:r>
              <a:rPr lang="en-US" sz="11530" spc="1153">
                <a:solidFill>
                  <a:srgbClr val="000000"/>
                </a:solidFill>
                <a:latin typeface="TT Commons Pro Expanded"/>
              </a:rPr>
              <a:t>SEGMENTAZIONE</a:t>
            </a:r>
          </a:p>
          <a:p>
            <a:pPr algn="ctr">
              <a:lnSpc>
                <a:spcPts val="9731"/>
              </a:lnSpc>
            </a:pPr>
            <a:endParaRPr lang="en-US" sz="11530" spc="1153">
              <a:solidFill>
                <a:srgbClr val="000000"/>
              </a:solidFill>
              <a:latin typeface="TT Commons Pro Expanded"/>
            </a:endParaRPr>
          </a:p>
          <a:p>
            <a:pPr algn="l">
              <a:lnSpc>
                <a:spcPts val="4431"/>
              </a:lnSpc>
            </a:pPr>
            <a:r>
              <a:rPr lang="en-US" sz="4431" spc="443">
                <a:solidFill>
                  <a:srgbClr val="000000"/>
                </a:solidFill>
                <a:ea typeface="TT Commons Pro Expanded"/>
              </a:rPr>
              <a:t>🖼️</a:t>
            </a:r>
            <a:r>
              <a:rPr lang="en-US" sz="4431" spc="443">
                <a:solidFill>
                  <a:srgbClr val="000000"/>
                </a:solidFill>
                <a:latin typeface="TT Commons Pro Expanded"/>
              </a:rPr>
              <a:t>METODI CLASSICI</a:t>
            </a:r>
          </a:p>
          <a:p>
            <a:pPr algn="l">
              <a:lnSpc>
                <a:spcPts val="4431"/>
              </a:lnSpc>
            </a:pPr>
            <a:r>
              <a:rPr lang="en-US" sz="4431" spc="443">
                <a:solidFill>
                  <a:srgbClr val="000000"/>
                </a:solidFill>
                <a:latin typeface="TT Commons Pro Expanded"/>
                <a:ea typeface="TT Commons Pro Expanded"/>
              </a:rPr>
              <a:t>🤖MACHINE LEARNING</a:t>
            </a:r>
          </a:p>
          <a:p>
            <a:pPr algn="l">
              <a:lnSpc>
                <a:spcPts val="4431"/>
              </a:lnSpc>
            </a:pPr>
            <a:r>
              <a:rPr lang="en-US" sz="4431" spc="443">
                <a:solidFill>
                  <a:srgbClr val="000000"/>
                </a:solidFill>
                <a:ea typeface="TT Commons Pro Expanded"/>
              </a:rPr>
              <a:t>🧮</a:t>
            </a:r>
            <a:r>
              <a:rPr lang="en-US" sz="4431" spc="443">
                <a:solidFill>
                  <a:srgbClr val="000000"/>
                </a:solidFill>
                <a:latin typeface="TT Commons Pro Expanded Bold"/>
              </a:rPr>
              <a:t>LEVEL SET</a:t>
            </a:r>
          </a:p>
        </p:txBody>
      </p:sp>
      <p:sp>
        <p:nvSpPr>
          <p:cNvPr id="5" name="AutoShape 5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6" name="AutoShape 6"/>
          <p:cNvSpPr/>
          <p:nvPr/>
        </p:nvSpPr>
        <p:spPr>
          <a:xfrm>
            <a:off x="1538289" y="5057407"/>
            <a:ext cx="2198333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7" name="AutoShape 7"/>
          <p:cNvSpPr/>
          <p:nvPr/>
        </p:nvSpPr>
        <p:spPr>
          <a:xfrm>
            <a:off x="6569042" y="5076457"/>
            <a:ext cx="2559237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8" name="AutoShape 8"/>
          <p:cNvSpPr/>
          <p:nvPr/>
        </p:nvSpPr>
        <p:spPr>
          <a:xfrm>
            <a:off x="11357173" y="5057407"/>
            <a:ext cx="1668657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9" name="AutoShape 9"/>
          <p:cNvSpPr/>
          <p:nvPr/>
        </p:nvSpPr>
        <p:spPr>
          <a:xfrm flipV="1">
            <a:off x="3736622" y="3534795"/>
            <a:ext cx="2832419" cy="2284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0" name="AutoShape 10"/>
          <p:cNvSpPr/>
          <p:nvPr/>
        </p:nvSpPr>
        <p:spPr>
          <a:xfrm>
            <a:off x="9128279" y="3557636"/>
            <a:ext cx="2228894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1" name="AutoShape 11"/>
          <p:cNvSpPr/>
          <p:nvPr/>
        </p:nvSpPr>
        <p:spPr>
          <a:xfrm>
            <a:off x="13025831" y="3576736"/>
            <a:ext cx="2634523" cy="0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2" name="AutoShape 12"/>
          <p:cNvSpPr/>
          <p:nvPr/>
        </p:nvSpPr>
        <p:spPr>
          <a:xfrm flipV="1">
            <a:off x="3717572" y="3557686"/>
            <a:ext cx="0" cy="151877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3" name="AutoShape 13"/>
          <p:cNvSpPr/>
          <p:nvPr/>
        </p:nvSpPr>
        <p:spPr>
          <a:xfrm flipV="1">
            <a:off x="6569042" y="3557686"/>
            <a:ext cx="0" cy="151877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4" name="AutoShape 14"/>
          <p:cNvSpPr/>
          <p:nvPr/>
        </p:nvSpPr>
        <p:spPr>
          <a:xfrm flipV="1">
            <a:off x="9112141" y="3542585"/>
            <a:ext cx="0" cy="151877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5" name="AutoShape 15"/>
          <p:cNvSpPr/>
          <p:nvPr/>
        </p:nvSpPr>
        <p:spPr>
          <a:xfrm flipV="1">
            <a:off x="11365920" y="3542711"/>
            <a:ext cx="0" cy="151877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6" name="AutoShape 16"/>
          <p:cNvSpPr/>
          <p:nvPr/>
        </p:nvSpPr>
        <p:spPr>
          <a:xfrm flipV="1">
            <a:off x="13025831" y="3576736"/>
            <a:ext cx="0" cy="151877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7" name="AutoShape 17"/>
          <p:cNvSpPr/>
          <p:nvPr/>
        </p:nvSpPr>
        <p:spPr>
          <a:xfrm flipV="1">
            <a:off x="15679403" y="3557686"/>
            <a:ext cx="0" cy="1518771"/>
          </a:xfrm>
          <a:prstGeom prst="line">
            <a:avLst/>
          </a:prstGeom>
          <a:ln w="38100" cap="flat">
            <a:solidFill>
              <a:srgbClr val="000000"/>
            </a:solidFill>
            <a:prstDash val="lgDash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8" name="Freeform 18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9" name="Freeform 19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20" name="TextBox 20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42389" y="1057275"/>
            <a:ext cx="4816911" cy="2914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0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PROGETTO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FASCIA A+</a:t>
            </a:r>
          </a:p>
        </p:txBody>
      </p:sp>
    </p:spTree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HOW? I </a:t>
            </a: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METODI</a:t>
            </a: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 DI SEGMENTAZIONE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498" y="3220553"/>
            <a:ext cx="13655918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1️⃣ Metodi basati sulla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soglia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(Thresholding)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Si sceglie un valore di soglia e si assegnano i pixel con intensità superiore alla soglia a un gruppo e quelli inferiori a un altro.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2498" y="4792843"/>
            <a:ext cx="13655918" cy="173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2️⃣ Metodi basati sulle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regioni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(Region-based) o sui contorni (Edge-based)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Si parte da un insieme di pixel "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seme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" e si aggiungono i pixel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adiacenti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con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caratteristiche simili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oppure si rilevano i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 cambiamenti di intensità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dell'immagine per identificare i bordi.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98" y="6805577"/>
            <a:ext cx="13655918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3️⃣ Metodi di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clustering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Si raggruppano i pixel in base alla loro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somiglianza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in uno spazio di feature multidimensionale (es. colore, texture, posizione).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HOW? I </a:t>
            </a: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METODI</a:t>
            </a: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 DI SEGMENTAZIONE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498" y="4120971"/>
            <a:ext cx="13655918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4️⃣ Metodi variazionali 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Si rappresenta il contorno dell'oggetto come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curva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o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superficie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evolve nel tempo per minimizzare una certa energia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2498" y="5905159"/>
            <a:ext cx="13655918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5️⃣ Metodi di apprendimento automatico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Machine Learning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Si utilizzano algoritmi di apprendimento automatico per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addestrare un modello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a riconoscere 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segmentare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gli oggetti di interesse.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PDE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498" y="3041634"/>
            <a:ext cx="14922068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💡Le equazioni differenziali alle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derivate parziali (PDE)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sono strumenti matematici che descrivono il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comportamento di una funzione incognita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dipende da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diverse variabili indipendenti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Diversamente dalle equazioni differenziali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ordinarie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che considerano solo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una variabile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le PDE gestiscono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sistemi multidimensionali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dove la funzione varia, ad esempio, nello spazio e nel tempo. La funzione incognita, spesso indicata come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rappresenta una grandezza fisica come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temperatura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pressione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velocità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e le sue derivate parziali esprimono come questa grandezza cambia rispetto a ciascuna variabile indipendente. Le PDE sono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essenziali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per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modellare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un'ampia varietà di fenomeni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tra cui la diffusione del calore, la propagazione delle onde, il flusso dei fluidi e molti altri processi fisici e ingegneristici.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6707506" y="5352888"/>
            <a:ext cx="4872988" cy="666392"/>
            <a:chOff x="0" y="0"/>
            <a:chExt cx="6497318" cy="88852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497318" cy="888522"/>
            </a:xfrm>
            <a:custGeom>
              <a:avLst/>
              <a:gdLst/>
              <a:ahLst/>
              <a:cxnLst/>
              <a:rect l="l" t="t" r="r" b="b"/>
              <a:pathLst>
                <a:path w="6497318" h="888522">
                  <a:moveTo>
                    <a:pt x="0" y="0"/>
                  </a:moveTo>
                  <a:lnTo>
                    <a:pt x="6497318" y="0"/>
                  </a:lnTo>
                  <a:lnTo>
                    <a:pt x="6497318" y="888522"/>
                  </a:lnTo>
                  <a:lnTo>
                    <a:pt x="0" y="888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CONTORNI ATTIVI: TIPI DI CONTORNO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966" y="3041634"/>
            <a:ext cx="14922068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🎞️ Grazie alla capacità di adattare in modo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iterativo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curva ad un’una immagine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modelli basati su contorni attivi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sono molto popolari.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Essi non sono altro che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regioni/bordi crescenti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tendono ad identificare oggetti all’interno di un’immagine.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Il tutto parte da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curva in grado di espandersi o contrarsi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fino 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toccare uno dei bordi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degli oggetti da segmentare.​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↪️ Il movimento della curva può essere: 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geometrico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/continuo/implicito.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parametrico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/poligonale/esplicito 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MOVIMENTO DELLA CURVA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Freeform 9"/>
          <p:cNvSpPr/>
          <p:nvPr/>
        </p:nvSpPr>
        <p:spPr>
          <a:xfrm>
            <a:off x="14406573" y="2894264"/>
            <a:ext cx="1890959" cy="5091857"/>
          </a:xfrm>
          <a:custGeom>
            <a:avLst/>
            <a:gdLst/>
            <a:ahLst/>
            <a:cxnLst/>
            <a:rect l="l" t="t" r="r" b="b"/>
            <a:pathLst>
              <a:path w="1890959" h="5091857">
                <a:moveTo>
                  <a:pt x="0" y="0"/>
                </a:moveTo>
                <a:lnTo>
                  <a:pt x="1890959" y="0"/>
                </a:lnTo>
                <a:lnTo>
                  <a:pt x="1890959" y="5091857"/>
                </a:lnTo>
                <a:lnTo>
                  <a:pt x="0" y="5091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AutoShape 10"/>
          <p:cNvSpPr/>
          <p:nvPr/>
        </p:nvSpPr>
        <p:spPr>
          <a:xfrm>
            <a:off x="2030136" y="5979901"/>
            <a:ext cx="764233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2005214" y="3005707"/>
            <a:ext cx="8358473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  <a:ea typeface="TT Commons Pro Expanded"/>
              </a:rPr>
              <a:t>📐CONTORNI </a:t>
            </a:r>
            <a:r>
              <a:rPr lang="en-US" sz="3200">
                <a:solidFill>
                  <a:srgbClr val="000000"/>
                </a:solidFill>
                <a:latin typeface="TT Commons Pro Expanded Bold"/>
              </a:rPr>
              <a:t>GEOMETRICI</a:t>
            </a:r>
            <a:r>
              <a:rPr lang="en-US" sz="3200">
                <a:solidFill>
                  <a:srgbClr val="000000"/>
                </a:solidFill>
                <a:latin typeface="TT Commons Pro Expanded"/>
              </a:rPr>
              <a:t> (IMPLICITI)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05214" y="5295916"/>
            <a:ext cx="922478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  <a:ea typeface="TT Commons Pro Expanded"/>
              </a:rPr>
              <a:t>🔢 CONTORNI </a:t>
            </a:r>
            <a:r>
              <a:rPr lang="en-US" sz="3200">
                <a:solidFill>
                  <a:srgbClr val="000000"/>
                </a:solidFill>
                <a:latin typeface="TT Commons Pro Expanded Bold"/>
              </a:rPr>
              <a:t>PARAMETRICI</a:t>
            </a:r>
            <a:r>
              <a:rPr lang="en-US" sz="3200">
                <a:solidFill>
                  <a:srgbClr val="000000"/>
                </a:solidFill>
                <a:latin typeface="TT Commons Pro Expanded"/>
              </a:rPr>
              <a:t> (ESPLICITI)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05214" y="3791120"/>
            <a:ext cx="11706831" cy="1736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Commons Pro Expanded"/>
              </a:rPr>
              <a:t>Sono </a:t>
            </a:r>
            <a:r>
              <a:rPr lang="en-US" sz="2499">
                <a:solidFill>
                  <a:srgbClr val="000000"/>
                </a:solidFill>
                <a:latin typeface="TT Commons Pro Expanded Bold"/>
              </a:rPr>
              <a:t>topologicamente più flessibili</a:t>
            </a:r>
            <a:r>
              <a:rPr lang="en-US" sz="2499">
                <a:solidFill>
                  <a:srgbClr val="000000"/>
                </a:solidFill>
                <a:latin typeface="TT Commons Pro Expanded"/>
              </a:rPr>
              <a:t> in quanto spostano implicitamente la curva. Sono </a:t>
            </a:r>
            <a:r>
              <a:rPr lang="en-US" sz="2499">
                <a:solidFill>
                  <a:srgbClr val="000000"/>
                </a:solidFill>
                <a:latin typeface="TT Commons Pro Expanded Bold"/>
              </a:rPr>
              <a:t>curve continue</a:t>
            </a:r>
            <a:r>
              <a:rPr lang="en-US" sz="2499">
                <a:solidFill>
                  <a:srgbClr val="000000"/>
                </a:solidFill>
                <a:latin typeface="TT Commons Pro Expanded"/>
              </a:rPr>
              <a:t> (figura </a:t>
            </a:r>
            <a:r>
              <a:rPr lang="en-US" sz="2499">
                <a:solidFill>
                  <a:srgbClr val="000000"/>
                </a:solidFill>
                <a:latin typeface="TT Commons Pro Expanded Bold"/>
              </a:rPr>
              <a:t>a</a:t>
            </a:r>
            <a:r>
              <a:rPr lang="en-US" sz="2499">
                <a:solidFill>
                  <a:srgbClr val="000000"/>
                </a:solidFill>
                <a:latin typeface="TT Commons Pro Expanded"/>
              </a:rPr>
              <a:t>), definite con coefficienti di funzioni. I punti vengono campionati ad ogni iterazione.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2005214" y="6246601"/>
            <a:ext cx="11706831" cy="217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TT Commons Pro Expanded"/>
              </a:rPr>
              <a:t>A differenza dei contorni impliciti, si usa </a:t>
            </a:r>
            <a:r>
              <a:rPr lang="en-US" sz="2499">
                <a:solidFill>
                  <a:srgbClr val="000000"/>
                </a:solidFill>
                <a:latin typeface="TT Commons Pro Expanded Bold"/>
              </a:rPr>
              <a:t>una sola equazione</a:t>
            </a:r>
            <a:r>
              <a:rPr lang="en-US" sz="2499">
                <a:solidFill>
                  <a:srgbClr val="000000"/>
                </a:solidFill>
                <a:latin typeface="TT Commons Pro Expanded"/>
              </a:rPr>
              <a:t> per valutare nuove variabili nodali per un singolo passo temporale. Sono curve di tipo </a:t>
            </a:r>
            <a:r>
              <a:rPr lang="en-US" sz="2499">
                <a:solidFill>
                  <a:srgbClr val="000000"/>
                </a:solidFill>
                <a:latin typeface="TT Commons Pro Expanded Bold"/>
              </a:rPr>
              <a:t>poligonale</a:t>
            </a:r>
            <a:r>
              <a:rPr lang="en-US" sz="2499">
                <a:solidFill>
                  <a:srgbClr val="000000"/>
                </a:solidFill>
                <a:latin typeface="TT Commons Pro Expanded"/>
              </a:rPr>
              <a:t> (figura </a:t>
            </a:r>
            <a:r>
              <a:rPr lang="en-US" sz="2499">
                <a:solidFill>
                  <a:srgbClr val="000000"/>
                </a:solidFill>
                <a:latin typeface="TT Commons Pro Expanded Bold"/>
              </a:rPr>
              <a:t>b</a:t>
            </a:r>
            <a:r>
              <a:rPr lang="en-US" sz="2499">
                <a:solidFill>
                  <a:srgbClr val="000000"/>
                </a:solidFill>
                <a:latin typeface="TT Commons Pro Expanded"/>
              </a:rPr>
              <a:t>) definite da vertici che si muovono ad ogni iterazione.</a:t>
            </a:r>
          </a:p>
          <a:p>
            <a:pPr algn="just">
              <a:lnSpc>
                <a:spcPts val="3499"/>
              </a:lnSpc>
            </a:pPr>
            <a:endParaRPr lang="en-US" sz="2499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712023" y="3102401"/>
            <a:ext cx="0" cy="469322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6" name="AutoShape 16"/>
          <p:cNvSpPr/>
          <p:nvPr/>
        </p:nvSpPr>
        <p:spPr>
          <a:xfrm>
            <a:off x="1988727" y="3686345"/>
            <a:ext cx="764233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DARE LA CACCIA AI CONTORNI: SNAKE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966" y="3041634"/>
            <a:ext cx="9663888" cy="480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🐍 Il metodo dei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Contorni Attivi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noto anche come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Snake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rappresenta una pietra miliare nella segmentazione delle immagini grazie all'introduzione del concetto di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contorno esplicito a minimizzazione dell'energia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Immaginiamo un serpente flessibile che si adatta alla forma di un oggetto. Allo stesso modo, il metodo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Snake modella il contorno come una serie di punti interconnessi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come le vertebre del serpente, che evolvono per aderire ai bordi degli oggetti nell'immagine.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005858" y="3089259"/>
            <a:ext cx="3976716" cy="4716759"/>
            <a:chOff x="0" y="0"/>
            <a:chExt cx="5302288" cy="6289012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302288" cy="2381199"/>
            </a:xfrm>
            <a:custGeom>
              <a:avLst/>
              <a:gdLst/>
              <a:ahLst/>
              <a:cxnLst/>
              <a:rect l="l" t="t" r="r" b="b"/>
              <a:pathLst>
                <a:path w="5302288" h="2381199">
                  <a:moveTo>
                    <a:pt x="0" y="0"/>
                  </a:moveTo>
                  <a:lnTo>
                    <a:pt x="5302288" y="0"/>
                  </a:lnTo>
                  <a:lnTo>
                    <a:pt x="5302288" y="2381199"/>
                  </a:lnTo>
                  <a:lnTo>
                    <a:pt x="0" y="23811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83471" y="2364147"/>
              <a:ext cx="4335345" cy="3924865"/>
            </a:xfrm>
            <a:custGeom>
              <a:avLst/>
              <a:gdLst/>
              <a:ahLst/>
              <a:cxnLst/>
              <a:rect l="l" t="t" r="r" b="b"/>
              <a:pathLst>
                <a:path w="4335345" h="3924865">
                  <a:moveTo>
                    <a:pt x="0" y="0"/>
                  </a:moveTo>
                  <a:lnTo>
                    <a:pt x="4335346" y="0"/>
                  </a:lnTo>
                  <a:lnTo>
                    <a:pt x="4335346" y="3924865"/>
                  </a:lnTo>
                  <a:lnTo>
                    <a:pt x="0" y="39248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DARE LA CACCIA AI CONTORNI: SNAKE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966" y="3041634"/>
            <a:ext cx="9663888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⚡️Questo processo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dinamico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è guidato da forze energetiche che agiscono sul contorno: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Energia interna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Come una molla, questa forza regola la forma del contorno, favorendo curve lisce e regolari. Controlla la sua rigidità ed elasticità,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impedendogli di deformarsi eccessivamente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Energia esterna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Questa forza, invece, attira il contorno verso i bordi degli oggetti nell'immagine, dove il gradiente di intensità è elevato.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Garantisce che il contorno si adatti con precisione alla forma dell'oggetto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079549" y="4830087"/>
            <a:ext cx="5506638" cy="626827"/>
          </a:xfrm>
          <a:custGeom>
            <a:avLst/>
            <a:gdLst/>
            <a:ahLst/>
            <a:cxnLst/>
            <a:rect l="l" t="t" r="r" b="b"/>
            <a:pathLst>
              <a:path w="5506638" h="626827">
                <a:moveTo>
                  <a:pt x="0" y="0"/>
                </a:moveTo>
                <a:lnTo>
                  <a:pt x="5506638" y="0"/>
                </a:lnTo>
                <a:lnTo>
                  <a:pt x="5506638" y="626826"/>
                </a:lnTo>
                <a:lnTo>
                  <a:pt x="0" y="6268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2272665" y="3836792"/>
            <a:ext cx="2613417" cy="2613417"/>
          </a:xfrm>
          <a:custGeom>
            <a:avLst/>
            <a:gdLst/>
            <a:ahLst/>
            <a:cxnLst/>
            <a:rect l="l" t="t" r="r" b="b"/>
            <a:pathLst>
              <a:path w="2613417" h="2613417">
                <a:moveTo>
                  <a:pt x="0" y="0"/>
                </a:moveTo>
                <a:lnTo>
                  <a:pt x="2613416" y="0"/>
                </a:lnTo>
                <a:lnTo>
                  <a:pt x="2613416" y="2613416"/>
                </a:lnTo>
                <a:lnTo>
                  <a:pt x="0" y="26134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DARE LA CACCIA AI CONTORNI: SNAKE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82966" y="3041634"/>
            <a:ext cx="8612017" cy="436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🫥L'interazione tra queste forze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guida il contorno verso una posizione di minima energia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dove aderisce perfettamente ai bordi dell'oggetto, segmentandolo efficacemente dal resto dell'immagine.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In sintesi, il metodo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Snake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offre un approccio intuitivo e potente per la segmentazione, aprendo la strada a numerose applicazioni in diversi ambiti, dalla medicina all'industria.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  <a:ea typeface="TT Commons Pro Expanded"/>
              </a:rPr>
              <a:t>⚠️ ATTENZIONE! SNAKE HA DEI DIFETTI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966" y="3041634"/>
            <a:ext cx="13675450" cy="480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🏗️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Complessità strutturale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Difficoltà con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forme complesse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Se l'oggetto da segmentare presenta diverse curve concatenate o si divide in più parti,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il contorno fatica ad adattarsi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correttamente, portando a una segmentazione imprecisa.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 Bold"/>
              </a:rPr>
              <a:t>🏁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Dipendenza dall'inizializzazione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Posizionamento iniziale critico: La convergenza del contorno verso la soluzione ottimale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dipende fortemente dalla sua posizione iniziale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Un'inizializzazione errata può portare 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risultati insoddisfacenti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con il contorno che si "aggrappa" a bordi sbagliati.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  <a:ea typeface="TT Commons Pro Expanded"/>
              </a:rPr>
              <a:t>⚠️ ATTENZIONE! SNAKE HA DEI DIFETTI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682966" y="3041634"/>
            <a:ext cx="13675450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🎧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Sensibilità al rumore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Il rumore presente nell'immagine può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confondere il contorno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attirandolo verso falsi bordi e compromettendo la precisione della segmentazione. Una pre-elaborazione dell'immagine per ridurre il rumore è spesso necessaria.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❌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Limiti di applicabilità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Dipendenza dai bordi: Il metodo Snake si basa principalmente sulla rilevazione dei bordi, rendendolo poco efficace in situazioni in cui 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bordi sono deboli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ambigui o assenti.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Difficoltà di integrazione: L'approccio basato sui contorni rende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difficile integrare informazioni aggiuntive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come colore o movimento, per migliorare la segmentazione.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7283893" y="-1783665"/>
            <a:ext cx="16229080" cy="19701463"/>
          </a:xfrm>
          <a:custGeom>
            <a:avLst/>
            <a:gdLst/>
            <a:ahLst/>
            <a:cxnLst/>
            <a:rect l="l" t="t" r="r" b="b"/>
            <a:pathLst>
              <a:path w="16229080" h="19701463">
                <a:moveTo>
                  <a:pt x="0" y="0"/>
                </a:moveTo>
                <a:lnTo>
                  <a:pt x="16229080" y="0"/>
                </a:lnTo>
                <a:lnTo>
                  <a:pt x="16229080" y="19701463"/>
                </a:lnTo>
                <a:lnTo>
                  <a:pt x="0" y="19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65412" y="3126786"/>
            <a:ext cx="16199158" cy="8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u="sng" spc="-122">
                <a:solidFill>
                  <a:srgbClr val="000000"/>
                </a:solidFill>
                <a:latin typeface="TT Commons Pro Expanded"/>
                <a:ea typeface="TT Commons Pro Expanded"/>
                <a:hlinkClick r:id="rId5" tooltip="https://www.canva.com/design/DAGIsomhOqk/PzIU4U4zjiemHSir5_WVGA/edit"/>
              </a:rPr>
              <a:t>📚SEZIONE </a:t>
            </a:r>
            <a:r>
              <a:rPr lang="en-US" sz="6143" u="sng" spc="-122">
                <a:solidFill>
                  <a:srgbClr val="000000"/>
                </a:solidFill>
                <a:latin typeface="TT Commons Pro Expanded Bold"/>
                <a:hlinkClick r:id="rId5" tooltip="https://www.canva.com/design/DAGIsomhOqk/PzIU4U4zjiemHSir5_WVGA/edit"/>
              </a:rPr>
              <a:t>COMPILATIVA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74957" y="4794019"/>
            <a:ext cx="16199158" cy="8132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u="sng" spc="-122">
                <a:solidFill>
                  <a:srgbClr val="000000"/>
                </a:solidFill>
                <a:latin typeface="TT Commons Pro Expanded"/>
                <a:ea typeface="TT Commons Pro Expanded"/>
                <a:hlinkClick r:id="rId6" action="ppaction://hlinksldjump"/>
              </a:rPr>
              <a:t>📈SEZIONE </a:t>
            </a:r>
            <a:r>
              <a:rPr lang="en-US" sz="6143" u="sng" spc="-122">
                <a:solidFill>
                  <a:srgbClr val="000000"/>
                </a:solidFill>
                <a:latin typeface="TT Commons Pro Expanded Bold"/>
                <a:hlinkClick r:id="rId6" action="ppaction://hlinksldjump"/>
              </a:rPr>
              <a:t>SPERIMENTALE</a:t>
            </a:r>
          </a:p>
        </p:txBody>
      </p:sp>
      <p:sp>
        <p:nvSpPr>
          <p:cNvPr id="10" name="AutoShape 10"/>
          <p:cNvSpPr/>
          <p:nvPr/>
        </p:nvSpPr>
        <p:spPr>
          <a:xfrm flipH="1">
            <a:off x="3259551" y="3193678"/>
            <a:ext cx="19050" cy="241345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Freeform 8"/>
          <p:cNvSpPr/>
          <p:nvPr/>
        </p:nvSpPr>
        <p:spPr>
          <a:xfrm>
            <a:off x="5243648" y="746466"/>
            <a:ext cx="7800704" cy="6632007"/>
          </a:xfrm>
          <a:custGeom>
            <a:avLst/>
            <a:gdLst/>
            <a:ahLst/>
            <a:cxnLst/>
            <a:rect l="l" t="t" r="r" b="b"/>
            <a:pathLst>
              <a:path w="7800704" h="6632007">
                <a:moveTo>
                  <a:pt x="0" y="0"/>
                </a:moveTo>
                <a:lnTo>
                  <a:pt x="7800704" y="0"/>
                </a:lnTo>
                <a:lnTo>
                  <a:pt x="7800704" y="6632007"/>
                </a:lnTo>
                <a:lnTo>
                  <a:pt x="0" y="6632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IL METODO SNAKE DI ACTIVE CONTOURING HA DEI DIFETTI</a:t>
            </a:r>
          </a:p>
        </p:txBody>
      </p:sp>
    </p:spTree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OLTRE I CONTORNI: LEVEL 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498" y="3041634"/>
            <a:ext cx="14922068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🌊Immaginiamo di voler tracciare l'evoluzione di un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fronte d'onda che si propaga in un mezzo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Il metodo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ci offre un approccio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elegante e versatile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per affrontare questo tipo di problema,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superando i limiti dei metodi tradizionali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basati sulla parametrizzazione esplicita del contorno.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L'idea chiave è semplice ma potente: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invece di descrivere direttamente la frontiera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il metodo Level Set la rappresenta implicitamente come l'insieme di punti in cui una funzione scalare, detta "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 Function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"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LSF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), assume un valore specifico, tipicamente zero.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Immaginiamo questa funzione come un paesaggio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tridimensionale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la frontiera che vogliamo tracciare corrisponde alla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linea di quota zero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come se fosse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linea di costa che separa la terraferma dal mare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OLTRE I CONTORNI: LEVEL 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498" y="3041634"/>
            <a:ext cx="14922068" cy="480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✅ Questo approccio offre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numerosi vantaggi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Flessibilità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La frontiera può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cambiare forma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dividersi o fondersi senza dover gestire complessi cambiamenti topologici.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Robustezza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Il metodo è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poco sensibile al rumore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e può gestire frontiere con discontinuità o spigoli vivi.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Efficienza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L'evoluzione della frontiera è governata da un'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equazione differenziale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può essere risolta numericamente in modo efficiente.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In sintesi, il metodo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fornisce uno strumento matematico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potente e versatile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per descrivere e tracciare l'evoluzione di frontiere e superfici in diverse applicazioni, dalla fisica all'elaborazione delle immagini, dalla computer grafica alla fluidodinamica.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14922068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🔖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funzione di livello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può essere definita come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Questa equazione, che governa il cambiamento di φ(x, t) nel tempo, ci permette di calcolare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posizione della frontiera in qualsiasi istante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semplicemente identificando i punti in cui φ(x, t) = 0.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Invece di inseguire la frontiera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punto per punto, il metodo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 la lascia emergere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naturalmente dall'evoluzione della sua funzione di livello, offrendo un approccio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elegante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ed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efficiente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per affrontare problemi complessi di propagazione e deformazione.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7710277" y="3822948"/>
            <a:ext cx="2906510" cy="647690"/>
          </a:xfrm>
          <a:custGeom>
            <a:avLst/>
            <a:gdLst/>
            <a:ahLst/>
            <a:cxnLst/>
            <a:rect l="l" t="t" r="r" b="b"/>
            <a:pathLst>
              <a:path w="2906510" h="647690">
                <a:moveTo>
                  <a:pt x="0" y="0"/>
                </a:moveTo>
                <a:lnTo>
                  <a:pt x="2906511" y="0"/>
                </a:lnTo>
                <a:lnTo>
                  <a:pt x="2906511" y="647690"/>
                </a:lnTo>
                <a:lnTo>
                  <a:pt x="0" y="6476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TextBox 8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OLTRE I CONTORNI: LEVEL SET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OLTRE I CONTORNI: LEVEL 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498" y="4032385"/>
            <a:ext cx="8612017" cy="217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</a:rPr>
              <a:t>🙂‍↕️ Il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vantaggio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principale? È possibile descrivere sia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propagazione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deformazione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della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frontiera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con un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unico strumento matematico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un'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equazione alle derivate parziali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PDE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), detta anche equazione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Euleriana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553846" y="4060078"/>
            <a:ext cx="5290946" cy="2166845"/>
          </a:xfrm>
          <a:custGeom>
            <a:avLst/>
            <a:gdLst/>
            <a:ahLst/>
            <a:cxnLst/>
            <a:rect l="l" t="t" r="r" b="b"/>
            <a:pathLst>
              <a:path w="5290946" h="2166845">
                <a:moveTo>
                  <a:pt x="0" y="0"/>
                </a:moveTo>
                <a:lnTo>
                  <a:pt x="5290946" y="0"/>
                </a:lnTo>
                <a:lnTo>
                  <a:pt x="5290946" y="2166844"/>
                </a:lnTo>
                <a:lnTo>
                  <a:pt x="0" y="21668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14922068" cy="567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</a:rPr>
              <a:t>🕵️‍♂️ Per analizzare il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movimento di un fronte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si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propaga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con velocità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perpendicolare alla sua forma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influenzata dalla curvatura, è necessario descriverne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geometria in ogni istante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Si immagini il fronte come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curva semplice e chiusa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che cambia forma nel tempo.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 Curva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semplice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∀t ∈ R,∀q1, q2 ∈ I se Γ(q1, t) = Γ(q2, t) alloraq1 = q2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 Curva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chiusa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Γ(0, t)= Γ(1, t)∀t ∈ R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Si definisce il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sostegno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di tale curva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come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 Sostegno della curva ad un certo tempo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t</a:t>
            </a: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: Γ(t):= {Γ(q, t) ┤| q∈I} 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  <a:ea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🎯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L'obiettivo è catturare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parametrizzazione del fronte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tenendo conto della sua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velocità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di propagazione, della sua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forma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e dell'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influenza della curvatura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sulla sua evoluzione.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APPROCCIO LAGRANGIANO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8298390" cy="436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😮Le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caratteristiche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e 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vincoli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imposti al movimento del fronte, come la sua natura di curva semplice e chiusa e la dipendenza della velocità dalla curvatura,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vengono tradotti in un'equazione matematica specifica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Questa equazione, di tipo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differenziale ordinario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è definita "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lagrangiana dell'evoluzione del fronte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" e descrive in termini matematici rigorosi come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parametrizzazione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del fronte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cambia nel tempo, catturando la sua evoluzione dinamica.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APPROCCIO LAGRANGIANO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801406" y="3089259"/>
            <a:ext cx="4557010" cy="4676248"/>
            <a:chOff x="0" y="0"/>
            <a:chExt cx="6076013" cy="6234998"/>
          </a:xfrm>
        </p:grpSpPr>
        <p:sp>
          <p:nvSpPr>
            <p:cNvPr id="11" name="Freeform 11"/>
            <p:cNvSpPr/>
            <p:nvPr/>
          </p:nvSpPr>
          <p:spPr>
            <a:xfrm>
              <a:off x="358507" y="3361661"/>
              <a:ext cx="5359000" cy="2873336"/>
            </a:xfrm>
            <a:custGeom>
              <a:avLst/>
              <a:gdLst/>
              <a:ahLst/>
              <a:cxnLst/>
              <a:rect l="l" t="t" r="r" b="b"/>
              <a:pathLst>
                <a:path w="5359000" h="2873336">
                  <a:moveTo>
                    <a:pt x="0" y="0"/>
                  </a:moveTo>
                  <a:lnTo>
                    <a:pt x="5359000" y="0"/>
                  </a:lnTo>
                  <a:lnTo>
                    <a:pt x="5359000" y="2873337"/>
                  </a:lnTo>
                  <a:lnTo>
                    <a:pt x="0" y="2873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076013" cy="3107661"/>
            </a:xfrm>
            <a:custGeom>
              <a:avLst/>
              <a:gdLst/>
              <a:ahLst/>
              <a:cxnLst/>
              <a:rect l="l" t="t" r="r" b="b"/>
              <a:pathLst>
                <a:path w="6076013" h="3107661">
                  <a:moveTo>
                    <a:pt x="0" y="0"/>
                  </a:moveTo>
                  <a:lnTo>
                    <a:pt x="6076013" y="0"/>
                  </a:lnTo>
                  <a:lnTo>
                    <a:pt x="6076013" y="3107661"/>
                  </a:lnTo>
                  <a:lnTo>
                    <a:pt x="0" y="3107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8298390" cy="392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</a:rPr>
              <a:t>👨‍💻Quando si implementa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numericamente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questo metodo, occorre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suddividere il dominio in intervalli ai quali corrisponderanno dei punti sulla curva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Tali punti prendono il nome di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marker points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e saranno interpolati ad ogni passo dell'evoluzione per ottenere la forma del fronte desiderato.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APPROCCIO LAGRANGIANO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0801406" y="3089259"/>
            <a:ext cx="4557010" cy="4676248"/>
            <a:chOff x="0" y="0"/>
            <a:chExt cx="6076013" cy="6234998"/>
          </a:xfrm>
        </p:grpSpPr>
        <p:sp>
          <p:nvSpPr>
            <p:cNvPr id="11" name="Freeform 11"/>
            <p:cNvSpPr/>
            <p:nvPr/>
          </p:nvSpPr>
          <p:spPr>
            <a:xfrm>
              <a:off x="358507" y="3361661"/>
              <a:ext cx="5359000" cy="2873336"/>
            </a:xfrm>
            <a:custGeom>
              <a:avLst/>
              <a:gdLst/>
              <a:ahLst/>
              <a:cxnLst/>
              <a:rect l="l" t="t" r="r" b="b"/>
              <a:pathLst>
                <a:path w="5359000" h="2873336">
                  <a:moveTo>
                    <a:pt x="0" y="0"/>
                  </a:moveTo>
                  <a:lnTo>
                    <a:pt x="5359000" y="0"/>
                  </a:lnTo>
                  <a:lnTo>
                    <a:pt x="5359000" y="2873337"/>
                  </a:lnTo>
                  <a:lnTo>
                    <a:pt x="0" y="28733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0"/>
              <a:ext cx="6076013" cy="3107661"/>
            </a:xfrm>
            <a:custGeom>
              <a:avLst/>
              <a:gdLst/>
              <a:ahLst/>
              <a:cxnLst/>
              <a:rect l="l" t="t" r="r" b="b"/>
              <a:pathLst>
                <a:path w="6076013" h="3107661">
                  <a:moveTo>
                    <a:pt x="0" y="0"/>
                  </a:moveTo>
                  <a:lnTo>
                    <a:pt x="6076013" y="0"/>
                  </a:lnTo>
                  <a:lnTo>
                    <a:pt x="6076013" y="3107661"/>
                  </a:lnTo>
                  <a:lnTo>
                    <a:pt x="0" y="31076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8298390" cy="392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😢Tuttavia, quando ci si trova di fronte a fronti spigolosi, come mostrato nell'immagine, questo approccio rivela la propria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inefficacia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...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Il metodo di rappresentazione esplicita del fronte, pur essendo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intuitivo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si scontra con diverse limitazioni intrinseche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...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ALCUNE CONSIDERAZIONI...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0930187" y="3089259"/>
            <a:ext cx="5691123" cy="4171916"/>
          </a:xfrm>
          <a:custGeom>
            <a:avLst/>
            <a:gdLst/>
            <a:ahLst/>
            <a:cxnLst/>
            <a:rect l="l" t="t" r="r" b="b"/>
            <a:pathLst>
              <a:path w="5691123" h="4171916">
                <a:moveTo>
                  <a:pt x="0" y="0"/>
                </a:moveTo>
                <a:lnTo>
                  <a:pt x="5691123" y="0"/>
                </a:lnTo>
                <a:lnTo>
                  <a:pt x="5691123" y="4171915"/>
                </a:lnTo>
                <a:lnTo>
                  <a:pt x="0" y="41719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13655918" cy="480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 Bold"/>
                <a:ea typeface="TT Commons Pro Expanded Bold"/>
              </a:rPr>
              <a:t>➗ Difficoltà matematiche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La presenza di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spigoli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discontinuità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nella forma del fronte rende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complessa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la sua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descrizione matematica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soprattutto in prossimità di questi punti singolari.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🤨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Ambiguità nella parametrizzazione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Esistono diverse modalità per "etichettare" i punti del fronte, 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ogni scelta può portare a una soluzione differente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creando ambiguità nell'interpretazione dei risultati.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👎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Gestione complessa dell'evoluzione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L'approccio basato sulla parametrizzazione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fatica a gestire in modo efficiente situazioni in cui il fronte cambia forma drasticamente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ad esempio dividendosi in più parti o fondendosi con altre.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ALCUNE CONSIDERAZIONI...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7283893" y="-1783665"/>
            <a:ext cx="16229080" cy="19701463"/>
          </a:xfrm>
          <a:custGeom>
            <a:avLst/>
            <a:gdLst/>
            <a:ahLst/>
            <a:cxnLst/>
            <a:rect l="l" t="t" r="r" b="b"/>
            <a:pathLst>
              <a:path w="16229080" h="19701463">
                <a:moveTo>
                  <a:pt x="0" y="0"/>
                </a:moveTo>
                <a:lnTo>
                  <a:pt x="16229080" y="0"/>
                </a:lnTo>
                <a:lnTo>
                  <a:pt x="16229080" y="19701463"/>
                </a:lnTo>
                <a:lnTo>
                  <a:pt x="0" y="19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1808261" y="3292510"/>
            <a:ext cx="4064389" cy="4064389"/>
          </a:xfrm>
          <a:custGeom>
            <a:avLst/>
            <a:gdLst/>
            <a:ahLst/>
            <a:cxnLst/>
            <a:rect l="l" t="t" r="r" b="b"/>
            <a:pathLst>
              <a:path w="4064389" h="4064389">
                <a:moveTo>
                  <a:pt x="0" y="0"/>
                </a:moveTo>
                <a:lnTo>
                  <a:pt x="4064389" y="0"/>
                </a:lnTo>
                <a:lnTo>
                  <a:pt x="4064389" y="4064390"/>
                </a:lnTo>
                <a:lnTo>
                  <a:pt x="0" y="40643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WHO, WHAT, WHERE, WHEN, </a:t>
            </a: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WHY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2498" y="3561297"/>
            <a:ext cx="9582583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📖 Lo studio di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processi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atti 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riconoscere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le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parti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interessanti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 un’immagine digitale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è detta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segmentazione.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98" y="5194323"/>
            <a:ext cx="9360451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🖼️ L’immagine è partizionata in regioni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disgiunte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ed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omogenee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seguendo un criterio di appartenenza di pixel ad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regione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02498" y="6902929"/>
            <a:ext cx="9582583" cy="8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❌ Il processo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termina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non appena si riescono ad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isolare gli oggetti di interesse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9079353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🐠Osher e Sethian hanno rivoluzionato il modo di studiare il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movimento dei fronti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introducendo un cambio di prospettiva radicale. Invece di utilizzare una descrizione esplicita e diretta, hanno proposto una rappresentazione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implicita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nota come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formulazione Euleriana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Il metodo di Osher e Sethian rappresenta il fronte come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l'insieme di punti in cui una funzione di dimensione superiore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assume un valore costante, tipicamente zero. Questa funzione, detta "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funzione di livello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", funge da "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mare matematico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" in cui il fronte è immerso come una linea di costa.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APPROCCIO EULERIANO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553846" y="3814341"/>
            <a:ext cx="5485277" cy="2658318"/>
          </a:xfrm>
          <a:custGeom>
            <a:avLst/>
            <a:gdLst/>
            <a:ahLst/>
            <a:cxnLst/>
            <a:rect l="l" t="t" r="r" b="b"/>
            <a:pathLst>
              <a:path w="5485277" h="2658318">
                <a:moveTo>
                  <a:pt x="0" y="0"/>
                </a:moveTo>
                <a:lnTo>
                  <a:pt x="5485277" y="0"/>
                </a:lnTo>
                <a:lnTo>
                  <a:pt x="5485277" y="2658318"/>
                </a:lnTo>
                <a:lnTo>
                  <a:pt x="0" y="2658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9079353" cy="436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👍Si consideri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regione connessa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Ω ⊂ R^2 e una curva Γ con sostegno in Ω.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Si sceglie una funzione Φ(x,t) :ΩxR^+→R, detta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 function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LSF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), caratterizzata a dal fatto di avere, ad ogni istante dell'evoluzione,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l'insieme di livello zero coincidente con la curva che descrive il fronte a quell'istante di tempo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cioè tale che Φ(Γ(q,t), t)=0 ∀q∈I , ∀t∈R^+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APPROCCIO EULERIANO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1553846" y="3814341"/>
            <a:ext cx="5485277" cy="2658318"/>
          </a:xfrm>
          <a:custGeom>
            <a:avLst/>
            <a:gdLst/>
            <a:ahLst/>
            <a:cxnLst/>
            <a:rect l="l" t="t" r="r" b="b"/>
            <a:pathLst>
              <a:path w="5485277" h="2658318">
                <a:moveTo>
                  <a:pt x="0" y="0"/>
                </a:moveTo>
                <a:lnTo>
                  <a:pt x="5485277" y="0"/>
                </a:lnTo>
                <a:lnTo>
                  <a:pt x="5485277" y="2658318"/>
                </a:lnTo>
                <a:lnTo>
                  <a:pt x="0" y="26583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9079353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⭕️Si consideri una circonferenza di raggio r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centrata nello zero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si vuole rappresentare come insieme di livello zero di una funzione da R2 a R. Si puó scegliere come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LSF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la funzione che esprime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distanza di un punto del piano dalla circonferenza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Questa funzione assumerà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valore zero in corrispondenza dei punti appartenenti alla circonferenza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poiché chiaramente i punti che appartengono alla circonferenza sono a distanza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zero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dalla circonferenza stessa;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APPROCCIO EULERIANO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356222" y="2797473"/>
            <a:ext cx="3311438" cy="4692053"/>
          </a:xfrm>
          <a:custGeom>
            <a:avLst/>
            <a:gdLst/>
            <a:ahLst/>
            <a:cxnLst/>
            <a:rect l="l" t="t" r="r" b="b"/>
            <a:pathLst>
              <a:path w="3311438" h="4692053">
                <a:moveTo>
                  <a:pt x="0" y="0"/>
                </a:moveTo>
                <a:lnTo>
                  <a:pt x="3311438" y="0"/>
                </a:lnTo>
                <a:lnTo>
                  <a:pt x="3311438" y="4692054"/>
                </a:lnTo>
                <a:lnTo>
                  <a:pt x="0" y="4692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9079353" cy="392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➕Per convenzione si assegna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segno positivo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ai valori della distanza dei punti all'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esterno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della circonferenza e negativo a quelli all'interno.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Si ottiene così una caratterizzazione delle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aree del piano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tramite l’analisi della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positività della funzione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APPROCCIO EULERIANO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356222" y="2797473"/>
            <a:ext cx="3311438" cy="4692053"/>
          </a:xfrm>
          <a:custGeom>
            <a:avLst/>
            <a:gdLst/>
            <a:ahLst/>
            <a:cxnLst/>
            <a:rect l="l" t="t" r="r" b="b"/>
            <a:pathLst>
              <a:path w="3311438" h="4692053">
                <a:moveTo>
                  <a:pt x="0" y="0"/>
                </a:moveTo>
                <a:lnTo>
                  <a:pt x="3311438" y="0"/>
                </a:lnTo>
                <a:lnTo>
                  <a:pt x="3311438" y="4692054"/>
                </a:lnTo>
                <a:lnTo>
                  <a:pt x="0" y="46920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APPROCCIO EULERIANO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98" y="3041634"/>
            <a:ext cx="13655918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</a:rPr>
              <a:t>👨‍🎓Per descrivere correttamente l’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evoluzione della curva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deve essere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soddisfatta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la seguente condizione :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 Φ(Γ(q, t), t) = 0 ∀t ∈R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•Se Φ risulta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sufficientemente regolare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derivando rispetto a t, otterremo: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 ((∂Φ(Γ(q,t),t)= 0 ))/∂t=0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•Usando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regola della catena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si ottiene: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 ∂Φ/∂t+∇Φ ∂Γ(q,t)/∂t=0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•Sostituendo i valori si ha la cosí detta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 equation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 ∂Φ/∂t+∇Φ∗FN=0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</p:spTree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APPROCCIO EULERIANO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98" y="3041634"/>
            <a:ext cx="13655918" cy="6117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  <a:cs typeface="TT Commons Pro Expanded"/>
              </a:rPr>
              <a:t>👨‍🎓Esprimendo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normale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N come: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N=-∇Φ/(|∇Φ|)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Otteniamo: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δΦ/δt-F|∇Φ|=0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Questo risultato è un'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equazione alle derivate parziali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la Formulazione Euleriana dell'evoluzione del fronte, che descrive in modo implicito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propagazione dell'interfaccia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Il problema di conoscere l'evoluzione del fronte nel tempo si è trasformato in un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problema di risoluzione della PDE su tutto lo spazio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</p:spTree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ATTENZIONE ALLA REINIZIALIZZAZIONE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98" y="3041634"/>
            <a:ext cx="13655918" cy="655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⚠️Per garantire un'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evoluzione fluida e stabile del fronte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il metodo Level Set adotta una strategia di "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manutenzione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" costante della funzione di livello. Durante il processo iterativo, la funzione viene ripetutamente "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rigenerata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" per evitare la formazione di spigoli o irregolarità.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Ad ogni passo, il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nuovo valore della funzione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(al tempo t+1) viene calcolato a partire dal valore precedente (al tempo t), aggiungendo un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termine correttivo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tiene conto sia della "pendenza" locale (gradiente) che della curvatura del fronte.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La curvatura gioca un ruolo cruciale: agisce come una sorta di "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forza levigante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", promuovendo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forme armoniose e regolari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Tuttavia, per evitare che il fronte superi i confini dell'oggetto da rappresentare, la sua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velocità di propagazione viene attentamente controllata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diminuendo gradualmente fino ad annullarsi in prossimità del bordo.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</p:spTree>
  </p:cSld>
  <p:clrMapOvr>
    <a:masterClrMapping/>
  </p:clrMapOvr>
  <p:transition spd="med">
    <p:pull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METODI DI REINIZIALIZZAZIONE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AutoShape 9"/>
          <p:cNvSpPr/>
          <p:nvPr/>
        </p:nvSpPr>
        <p:spPr>
          <a:xfrm>
            <a:off x="6529295" y="5009821"/>
            <a:ext cx="4734489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0" name="AutoShape 10"/>
          <p:cNvSpPr/>
          <p:nvPr/>
        </p:nvSpPr>
        <p:spPr>
          <a:xfrm>
            <a:off x="11646110" y="5014584"/>
            <a:ext cx="5613190" cy="9525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0092954" y="3681401"/>
            <a:ext cx="8358473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REINIZIALIZZAZIONE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MANUALE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823069" y="3659793"/>
            <a:ext cx="8358473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REINIZIALIZZAZIONE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AUTOMATICA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646110" y="5219371"/>
            <a:ext cx="5252186" cy="3326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62"/>
              </a:lnSpc>
            </a:pPr>
            <a:r>
              <a:rPr lang="en-US" sz="2115">
                <a:solidFill>
                  <a:srgbClr val="000000"/>
                </a:solidFill>
                <a:latin typeface="TT Commons Pro Expanded"/>
                <a:ea typeface="TT Commons Pro Expanded"/>
              </a:rPr>
              <a:t>👋 L’utente inizializza </a:t>
            </a:r>
            <a:r>
              <a:rPr lang="en-US" sz="2115">
                <a:solidFill>
                  <a:srgbClr val="000000"/>
                </a:solidFill>
                <a:latin typeface="TT Commons Pro Expanded Bold"/>
              </a:rPr>
              <a:t>manualmente</a:t>
            </a:r>
            <a:r>
              <a:rPr lang="en-US" sz="2115">
                <a:solidFill>
                  <a:srgbClr val="000000"/>
                </a:solidFill>
                <a:latin typeface="TT Commons Pro Expanded"/>
              </a:rPr>
              <a:t> il </a:t>
            </a:r>
            <a:r>
              <a:rPr lang="en-US" sz="2115">
                <a:solidFill>
                  <a:srgbClr val="000000"/>
                </a:solidFill>
                <a:latin typeface="TT Commons Pro Expanded Bold"/>
              </a:rPr>
              <a:t>contorno</a:t>
            </a:r>
            <a:r>
              <a:rPr lang="en-US" sz="2115">
                <a:solidFill>
                  <a:srgbClr val="000000"/>
                </a:solidFill>
                <a:latin typeface="TT Commons Pro Expanded"/>
              </a:rPr>
              <a:t> o il punto interno. Più complicato per l'utente ma la propagazione risulta più </a:t>
            </a:r>
            <a:r>
              <a:rPr lang="en-US" sz="2115">
                <a:solidFill>
                  <a:srgbClr val="000000"/>
                </a:solidFill>
                <a:latin typeface="TT Commons Pro Expanded Bold"/>
              </a:rPr>
              <a:t>veloce</a:t>
            </a:r>
            <a:r>
              <a:rPr lang="en-US" sz="2115">
                <a:solidFill>
                  <a:srgbClr val="000000"/>
                </a:solidFill>
                <a:latin typeface="TT Commons Pro Expanded"/>
              </a:rPr>
              <a:t>. Ciò si traduce in un </a:t>
            </a:r>
            <a:r>
              <a:rPr lang="en-US" sz="2115">
                <a:solidFill>
                  <a:srgbClr val="000000"/>
                </a:solidFill>
                <a:latin typeface="TT Commons Pro Expanded Bold"/>
              </a:rPr>
              <a:t>abbassamento</a:t>
            </a:r>
            <a:r>
              <a:rPr lang="en-US" sz="2115">
                <a:solidFill>
                  <a:srgbClr val="000000"/>
                </a:solidFill>
                <a:latin typeface="TT Commons Pro Expanded"/>
              </a:rPr>
              <a:t> delle </a:t>
            </a:r>
            <a:r>
              <a:rPr lang="en-US" sz="2115">
                <a:solidFill>
                  <a:srgbClr val="000000"/>
                </a:solidFill>
                <a:latin typeface="TT Commons Pro Expanded Bold"/>
              </a:rPr>
              <a:t>prestazioni</a:t>
            </a:r>
            <a:r>
              <a:rPr lang="en-US" sz="2115">
                <a:solidFill>
                  <a:srgbClr val="000000"/>
                </a:solidFill>
                <a:latin typeface="TT Commons Pro Expanded"/>
              </a:rPr>
              <a:t> poiché l’utente non riesce a visualizzare immagini ad alta </a:t>
            </a:r>
            <a:r>
              <a:rPr lang="en-US" sz="2115">
                <a:solidFill>
                  <a:srgbClr val="000000"/>
                </a:solidFill>
                <a:latin typeface="TT Commons Pro Expanded Bold"/>
              </a:rPr>
              <a:t>dimensione</a:t>
            </a:r>
            <a:r>
              <a:rPr lang="en-US" sz="2115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2962"/>
              </a:lnSpc>
            </a:pPr>
            <a:endParaRPr lang="en-US" sz="2115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529276" y="5238421"/>
            <a:ext cx="4561612" cy="1544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TT Commons Pro Expanded"/>
                <a:ea typeface="TT Commons Pro Expanded"/>
              </a:rPr>
              <a:t>💪 Centri di </a:t>
            </a:r>
            <a:r>
              <a:rPr lang="en-US" sz="2200">
                <a:solidFill>
                  <a:srgbClr val="000000"/>
                </a:solidFill>
                <a:latin typeface="TT Commons Pro Expanded Bold"/>
              </a:rPr>
              <a:t>divergenza</a:t>
            </a:r>
            <a:r>
              <a:rPr lang="en-US" sz="2200">
                <a:solidFill>
                  <a:srgbClr val="000000"/>
                </a:solidFill>
                <a:latin typeface="TT Commons Pro Expanded"/>
              </a:rPr>
              <a:t>, campo di forza e inizializzazione gradiente inverso di </a:t>
            </a:r>
            <a:r>
              <a:rPr lang="en-US" sz="2200">
                <a:solidFill>
                  <a:srgbClr val="000000"/>
                </a:solidFill>
                <a:latin typeface="TT Commons Pro Expanded Bold"/>
              </a:rPr>
              <a:t>Poisson</a:t>
            </a:r>
            <a:r>
              <a:rPr lang="en-US" sz="22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080"/>
              </a:lnSpc>
            </a:pPr>
            <a:endParaRPr lang="en-US" sz="22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28700" y="5171746"/>
            <a:ext cx="4780298" cy="3172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67"/>
              </a:lnSpc>
            </a:pPr>
            <a:r>
              <a:rPr lang="en-US" sz="2262">
                <a:solidFill>
                  <a:srgbClr val="000000"/>
                </a:solidFill>
                <a:latin typeface="TT Commons Pro Expanded"/>
                <a:ea typeface="TT Commons Pro Expanded"/>
              </a:rPr>
              <a:t>🔷 Una qualsiasi forma geometrica </a:t>
            </a:r>
            <a:r>
              <a:rPr lang="en-US" sz="2262">
                <a:solidFill>
                  <a:srgbClr val="000000"/>
                </a:solidFill>
                <a:latin typeface="TT Commons Pro Expanded Bold"/>
              </a:rPr>
              <a:t>semplice</a:t>
            </a:r>
            <a:r>
              <a:rPr lang="en-US" sz="2262">
                <a:solidFill>
                  <a:srgbClr val="000000"/>
                </a:solidFill>
                <a:latin typeface="TT Commons Pro Expanded"/>
              </a:rPr>
              <a:t> viene scelta come </a:t>
            </a:r>
            <a:r>
              <a:rPr lang="en-US" sz="2262">
                <a:solidFill>
                  <a:srgbClr val="000000"/>
                </a:solidFill>
                <a:latin typeface="TT Commons Pro Expanded Bold"/>
              </a:rPr>
              <a:t>contorno</a:t>
            </a:r>
            <a:r>
              <a:rPr lang="en-US" sz="2262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262">
                <a:solidFill>
                  <a:srgbClr val="000000"/>
                </a:solidFill>
                <a:latin typeface="TT Commons Pro Expanded Bold"/>
              </a:rPr>
              <a:t>iniziale</a:t>
            </a:r>
            <a:r>
              <a:rPr lang="en-US" sz="2262">
                <a:solidFill>
                  <a:srgbClr val="000000"/>
                </a:solidFill>
                <a:latin typeface="TT Commons Pro Expanded"/>
              </a:rPr>
              <a:t> in </a:t>
            </a:r>
            <a:r>
              <a:rPr lang="en-US" sz="2262">
                <a:solidFill>
                  <a:srgbClr val="000000"/>
                </a:solidFill>
                <a:latin typeface="TT Commons Pro Expanded Bold"/>
              </a:rPr>
              <a:t>qualsiasi</a:t>
            </a:r>
            <a:r>
              <a:rPr lang="en-US" sz="2262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262">
                <a:solidFill>
                  <a:srgbClr val="000000"/>
                </a:solidFill>
                <a:latin typeface="TT Commons Pro Expanded Bold"/>
              </a:rPr>
              <a:t>punto</a:t>
            </a:r>
            <a:r>
              <a:rPr lang="en-US" sz="2262">
                <a:solidFill>
                  <a:srgbClr val="000000"/>
                </a:solidFill>
                <a:latin typeface="TT Commons Pro Expanded"/>
              </a:rPr>
              <a:t> dell’immagine. Può portare ad una lunga convergenza, spesso anche verso l’oggetto sbagliato.</a:t>
            </a:r>
          </a:p>
          <a:p>
            <a:pPr algn="just">
              <a:lnSpc>
                <a:spcPts val="3027"/>
              </a:lnSpc>
            </a:pPr>
            <a:endParaRPr lang="en-US" sz="2262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1028700" y="5019346"/>
            <a:ext cx="450173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7" name="TextBox 17"/>
          <p:cNvSpPr txBox="1"/>
          <p:nvPr/>
        </p:nvSpPr>
        <p:spPr>
          <a:xfrm>
            <a:off x="203370" y="3640743"/>
            <a:ext cx="6347223" cy="1090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REINIZIALIZZAZIONE 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BANALE</a:t>
            </a:r>
          </a:p>
        </p:txBody>
      </p:sp>
    </p:spTree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LEVEL SET: PRO E CONTRO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143774"/>
            <a:ext cx="11481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T Commons Pro Expande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88" y="5613582"/>
            <a:ext cx="11481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T Commons Pro Expande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19831" y="4010424"/>
            <a:ext cx="6180645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Sensibilità al rumore minore rispetto al modello snake;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519831" y="5451712"/>
            <a:ext cx="6180645" cy="8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Facilmente estensibile a dimensioni maggiori;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421" y="7091146"/>
            <a:ext cx="11481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T Commons Pro Expande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3258" y="7088053"/>
            <a:ext cx="6180645" cy="1298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Semplicità di applicazione anche in casi di cambi di topologia.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655555" y="4143774"/>
            <a:ext cx="11481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T Commons Pro Expanded"/>
              </a:rPr>
              <a:t>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46597" y="3791376"/>
            <a:ext cx="6180645" cy="1736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Possibilità di automatizzare l’intero processo e non necessitá di parametrizzazion di contorno</a:t>
            </a:r>
          </a:p>
          <a:p>
            <a:pPr algn="l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992127" y="3171373"/>
            <a:ext cx="2021882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T Commons Pro Expanded"/>
              </a:rPr>
              <a:t>PROS:</a:t>
            </a:r>
          </a:p>
        </p:txBody>
      </p:sp>
      <p:sp>
        <p:nvSpPr>
          <p:cNvPr id="18" name="AutoShape 18"/>
          <p:cNvSpPr/>
          <p:nvPr/>
        </p:nvSpPr>
        <p:spPr>
          <a:xfrm>
            <a:off x="1028700" y="5289787"/>
            <a:ext cx="767177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9" name="AutoShape 19"/>
          <p:cNvSpPr/>
          <p:nvPr/>
        </p:nvSpPr>
        <p:spPr>
          <a:xfrm>
            <a:off x="992127" y="6696686"/>
            <a:ext cx="767177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0" name="AutoShape 20"/>
          <p:cNvSpPr/>
          <p:nvPr/>
        </p:nvSpPr>
        <p:spPr>
          <a:xfrm>
            <a:off x="9144000" y="5299312"/>
            <a:ext cx="767177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21" name="TextBox 21"/>
          <p:cNvSpPr txBox="1"/>
          <p:nvPr/>
        </p:nvSpPr>
        <p:spPr>
          <a:xfrm>
            <a:off x="12903442" y="5813870"/>
            <a:ext cx="1681980" cy="213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0"/>
              </a:lnSpc>
            </a:pPr>
            <a:r>
              <a:rPr lang="en-US" sz="12500">
                <a:solidFill>
                  <a:srgbClr val="000000"/>
                </a:solidFill>
                <a:ea typeface="TT Commons Pro Expanded"/>
              </a:rPr>
              <a:t>✅</a:t>
            </a:r>
          </a:p>
        </p:txBody>
      </p:sp>
    </p:spTree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LEVEL SET: PRO E CONTRO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143774"/>
            <a:ext cx="11481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T Commons Pro Expanded"/>
              </a:rPr>
              <a:t>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88" y="5613582"/>
            <a:ext cx="11481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T Commons Pro Expande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19831" y="4010424"/>
            <a:ext cx="6180645" cy="8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Costo computazionale: calcoli aggiuntivi per la reinizializzazione.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519831" y="5451712"/>
            <a:ext cx="6180645" cy="8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Precisione non garantita: dipende dal metodo di reinizializzazione.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44421" y="7091146"/>
            <a:ext cx="11481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T Commons Pro Expanded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483258" y="7088053"/>
            <a:ext cx="6180645" cy="8603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Instabilità numerica: oscillazioni o comportamenti anomali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92127" y="3171373"/>
            <a:ext cx="2742448" cy="6698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00"/>
              </a:lnSpc>
            </a:pPr>
            <a:r>
              <a:rPr lang="en-US" sz="5000">
                <a:solidFill>
                  <a:srgbClr val="000000"/>
                </a:solidFill>
                <a:latin typeface="TT Commons Pro Expanded"/>
              </a:rPr>
              <a:t>CONS:</a:t>
            </a:r>
          </a:p>
        </p:txBody>
      </p:sp>
      <p:sp>
        <p:nvSpPr>
          <p:cNvPr id="16" name="AutoShape 16"/>
          <p:cNvSpPr/>
          <p:nvPr/>
        </p:nvSpPr>
        <p:spPr>
          <a:xfrm>
            <a:off x="1028700" y="5289787"/>
            <a:ext cx="767177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7" name="AutoShape 17"/>
          <p:cNvSpPr/>
          <p:nvPr/>
        </p:nvSpPr>
        <p:spPr>
          <a:xfrm>
            <a:off x="992127" y="6696686"/>
            <a:ext cx="7671776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18" name="TextBox 18"/>
          <p:cNvSpPr txBox="1"/>
          <p:nvPr/>
        </p:nvSpPr>
        <p:spPr>
          <a:xfrm>
            <a:off x="12903442" y="5813870"/>
            <a:ext cx="1681980" cy="213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500"/>
              </a:lnSpc>
            </a:pPr>
            <a:r>
              <a:rPr lang="en-US" sz="12500">
                <a:solidFill>
                  <a:srgbClr val="000000"/>
                </a:solidFill>
                <a:ea typeface="TT Commons Pro Expanded"/>
              </a:rPr>
              <a:t>❌</a:t>
            </a:r>
          </a:p>
        </p:txBody>
      </p:sp>
    </p:spTree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1948455" y="1429790"/>
            <a:ext cx="4575934" cy="4369242"/>
          </a:xfrm>
          <a:custGeom>
            <a:avLst/>
            <a:gdLst/>
            <a:ahLst/>
            <a:cxnLst/>
            <a:rect l="l" t="t" r="r" b="b"/>
            <a:pathLst>
              <a:path w="4575934" h="4369242">
                <a:moveTo>
                  <a:pt x="0" y="0"/>
                </a:moveTo>
                <a:lnTo>
                  <a:pt x="4575934" y="0"/>
                </a:lnTo>
                <a:lnTo>
                  <a:pt x="4575934" y="4369242"/>
                </a:lnTo>
                <a:lnTo>
                  <a:pt x="0" y="43692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grpSp>
        <p:nvGrpSpPr>
          <p:cNvPr id="7" name="Group 7"/>
          <p:cNvGrpSpPr/>
          <p:nvPr/>
        </p:nvGrpSpPr>
        <p:grpSpPr>
          <a:xfrm>
            <a:off x="3240501" y="7390016"/>
            <a:ext cx="5433654" cy="666392"/>
            <a:chOff x="0" y="0"/>
            <a:chExt cx="7244872" cy="888522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244872" cy="888522"/>
            </a:xfrm>
            <a:custGeom>
              <a:avLst/>
              <a:gdLst/>
              <a:ahLst/>
              <a:cxnLst/>
              <a:rect l="l" t="t" r="r" b="b"/>
              <a:pathLst>
                <a:path w="7244872" h="888522">
                  <a:moveTo>
                    <a:pt x="0" y="0"/>
                  </a:moveTo>
                  <a:lnTo>
                    <a:pt x="7244872" y="0"/>
                  </a:lnTo>
                  <a:lnTo>
                    <a:pt x="7244872" y="888522"/>
                  </a:lnTo>
                  <a:lnTo>
                    <a:pt x="0" y="888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25244" y="7390016"/>
            <a:ext cx="4855139" cy="666392"/>
            <a:chOff x="0" y="0"/>
            <a:chExt cx="6473518" cy="88852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473518" cy="888522"/>
            </a:xfrm>
            <a:custGeom>
              <a:avLst/>
              <a:gdLst/>
              <a:ahLst/>
              <a:cxnLst/>
              <a:rect l="l" t="t" r="r" b="b"/>
              <a:pathLst>
                <a:path w="6473518" h="888522">
                  <a:moveTo>
                    <a:pt x="0" y="0"/>
                  </a:moveTo>
                  <a:lnTo>
                    <a:pt x="6473518" y="0"/>
                  </a:lnTo>
                  <a:lnTo>
                    <a:pt x="6473518" y="888522"/>
                  </a:lnTo>
                  <a:lnTo>
                    <a:pt x="0" y="888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" name="Freeform 11"/>
          <p:cNvSpPr/>
          <p:nvPr/>
        </p:nvSpPr>
        <p:spPr>
          <a:xfrm>
            <a:off x="3866796" y="4006624"/>
            <a:ext cx="2927453" cy="521368"/>
          </a:xfrm>
          <a:custGeom>
            <a:avLst/>
            <a:gdLst/>
            <a:ahLst/>
            <a:cxnLst/>
            <a:rect l="l" t="t" r="r" b="b"/>
            <a:pathLst>
              <a:path w="2927453" h="521368">
                <a:moveTo>
                  <a:pt x="0" y="0"/>
                </a:moveTo>
                <a:lnTo>
                  <a:pt x="2927453" y="0"/>
                </a:lnTo>
                <a:lnTo>
                  <a:pt x="2927453" y="521368"/>
                </a:lnTo>
                <a:lnTo>
                  <a:pt x="0" y="5213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331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TextBox 12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W</a:t>
            </a: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HAT: IMMAGINE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51251" y="3306559"/>
            <a:ext cx="9582583" cy="422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🖼️ Un’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immagine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è definita come una funzione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02498" y="4758212"/>
            <a:ext cx="9360451" cy="217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👀 Tenendo conto del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campionamento spaziale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rende discreti gli intervalli di variazione delle due dimensioni dell’immagine, x e y, e assumendo che l’immagine continua sia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approssimata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mediante MxN campioni equispaziati lungo x e y, con: </a:t>
            </a:r>
          </a:p>
        </p:txBody>
      </p:sp>
      <p:sp>
        <p:nvSpPr>
          <p:cNvPr id="15" name="Freeform 15"/>
          <p:cNvSpPr/>
          <p:nvPr/>
        </p:nvSpPr>
        <p:spPr>
          <a:xfrm>
            <a:off x="15017876" y="4678320"/>
            <a:ext cx="2241424" cy="2241424"/>
          </a:xfrm>
          <a:custGeom>
            <a:avLst/>
            <a:gdLst/>
            <a:ahLst/>
            <a:cxnLst/>
            <a:rect l="l" t="t" r="r" b="b"/>
            <a:pathLst>
              <a:path w="2241424" h="2241424">
                <a:moveTo>
                  <a:pt x="0" y="0"/>
                </a:moveTo>
                <a:lnTo>
                  <a:pt x="2241424" y="0"/>
                </a:lnTo>
                <a:lnTo>
                  <a:pt x="2241424" y="2241424"/>
                </a:lnTo>
                <a:lnTo>
                  <a:pt x="0" y="224142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6" name="TextBox 1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7283893" y="-1783665"/>
            <a:ext cx="16229080" cy="19701463"/>
          </a:xfrm>
          <a:custGeom>
            <a:avLst/>
            <a:gdLst/>
            <a:ahLst/>
            <a:cxnLst/>
            <a:rect l="l" t="t" r="r" b="b"/>
            <a:pathLst>
              <a:path w="16229080" h="19701463">
                <a:moveTo>
                  <a:pt x="0" y="0"/>
                </a:moveTo>
                <a:lnTo>
                  <a:pt x="16229080" y="0"/>
                </a:lnTo>
                <a:lnTo>
                  <a:pt x="16229080" y="19701463"/>
                </a:lnTo>
                <a:lnTo>
                  <a:pt x="0" y="19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60142" y="566601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ESPERIMENTI IN </a:t>
            </a: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MATLAB</a:t>
            </a: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!</a:t>
            </a:r>
          </a:p>
        </p:txBody>
      </p:sp>
      <p:sp>
        <p:nvSpPr>
          <p:cNvPr id="4" name="Freeform 4"/>
          <p:cNvSpPr/>
          <p:nvPr/>
        </p:nvSpPr>
        <p:spPr>
          <a:xfrm>
            <a:off x="-5071751" y="4439821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1"/>
                </a:lnTo>
                <a:lnTo>
                  <a:pt x="0" y="1303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8256612" y="3533376"/>
            <a:ext cx="1774776" cy="1610124"/>
          </a:xfrm>
          <a:custGeom>
            <a:avLst/>
            <a:gdLst/>
            <a:ahLst/>
            <a:cxnLst/>
            <a:rect l="l" t="t" r="r" b="b"/>
            <a:pathLst>
              <a:path w="1774776" h="1610124">
                <a:moveTo>
                  <a:pt x="0" y="0"/>
                </a:moveTo>
                <a:lnTo>
                  <a:pt x="1774776" y="0"/>
                </a:lnTo>
                <a:lnTo>
                  <a:pt x="1774776" y="1610124"/>
                </a:lnTo>
                <a:lnTo>
                  <a:pt x="0" y="16101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30486" y="8366125"/>
            <a:ext cx="7202756" cy="173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Requisiti: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Image Processing Toolbox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Statistics and Machine Learning  Toolbox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Deep Learning Toolbox</a:t>
            </a:r>
          </a:p>
        </p:txBody>
      </p:sp>
    </p:spTree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7283893" y="-1783665"/>
            <a:ext cx="16229080" cy="19701463"/>
          </a:xfrm>
          <a:custGeom>
            <a:avLst/>
            <a:gdLst/>
            <a:ahLst/>
            <a:cxnLst/>
            <a:rect l="l" t="t" r="r" b="b"/>
            <a:pathLst>
              <a:path w="16229080" h="19701463">
                <a:moveTo>
                  <a:pt x="0" y="0"/>
                </a:moveTo>
                <a:lnTo>
                  <a:pt x="16229080" y="0"/>
                </a:lnTo>
                <a:lnTo>
                  <a:pt x="16229080" y="19701463"/>
                </a:lnTo>
                <a:lnTo>
                  <a:pt x="0" y="19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60142" y="566601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K-MEANS</a:t>
            </a:r>
          </a:p>
        </p:txBody>
      </p:sp>
      <p:sp>
        <p:nvSpPr>
          <p:cNvPr id="4" name="Freeform 4"/>
          <p:cNvSpPr/>
          <p:nvPr/>
        </p:nvSpPr>
        <p:spPr>
          <a:xfrm>
            <a:off x="-5071751" y="4439821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1"/>
                </a:lnTo>
                <a:lnTo>
                  <a:pt x="0" y="1303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7887290" y="2654162"/>
            <a:ext cx="2544862" cy="2489338"/>
          </a:xfrm>
          <a:custGeom>
            <a:avLst/>
            <a:gdLst/>
            <a:ahLst/>
            <a:cxnLst/>
            <a:rect l="l" t="t" r="r" b="b"/>
            <a:pathLst>
              <a:path w="2544862" h="2489338">
                <a:moveTo>
                  <a:pt x="0" y="0"/>
                </a:moveTo>
                <a:lnTo>
                  <a:pt x="2544862" y="0"/>
                </a:lnTo>
                <a:lnTo>
                  <a:pt x="2544862" y="2489338"/>
                </a:lnTo>
                <a:lnTo>
                  <a:pt x="0" y="24893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K-MEANS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02498" y="3041634"/>
            <a:ext cx="13655918" cy="56793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🐶Metodo di segmentazione basato su un processo che effettua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stima della soglia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mediante un processo iterativo, capace di adattarsi alla distribuzione dei dati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CLUSTERING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Considera solo 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valori di intensità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dei pixel e dunque i dati memorizzati nella sequenza x(i) per i=1,…, N , dove N sono il numero di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pixel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presenti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nell’immagine.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Con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K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indichiamo il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numero di classi presenti nell’immagine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Gli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step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di questo algoritmo sono:</a:t>
            </a:r>
          </a:p>
          <a:p>
            <a:pPr marL="539753" lvl="1" indent="-269876" algn="just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Sogliatura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scegliamo T_1,T_2,…,T_(K-1)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soglie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Che individuano C_1,C_2,…,C_(K-1)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regioni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marL="539753" lvl="1" indent="-269876" algn="just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Individuiamo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y_1,y_2,…,y_K che indicano 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valori rappresentativi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di ogni regione.</a:t>
            </a:r>
          </a:p>
          <a:p>
            <a:pPr marL="539753" lvl="1" indent="-269876" algn="just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Determiniamo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nuove soglie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come T=(y_K+y_(K+1))/2</a:t>
            </a:r>
          </a:p>
          <a:p>
            <a:pPr marL="539753" lvl="1" indent="-269876" algn="just">
              <a:lnSpc>
                <a:spcPts val="3500"/>
              </a:lnSpc>
              <a:buAutoNum type="arabicPeriod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Ripetiamo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le operazioni precedenti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fino a convergenza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</p:spTree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Freeform 8"/>
          <p:cNvSpPr/>
          <p:nvPr/>
        </p:nvSpPr>
        <p:spPr>
          <a:xfrm>
            <a:off x="5213500" y="1028700"/>
            <a:ext cx="7896446" cy="6209722"/>
          </a:xfrm>
          <a:custGeom>
            <a:avLst/>
            <a:gdLst/>
            <a:ahLst/>
            <a:cxnLst/>
            <a:rect l="l" t="t" r="r" b="b"/>
            <a:pathLst>
              <a:path w="7896446" h="6209722">
                <a:moveTo>
                  <a:pt x="0" y="0"/>
                </a:moveTo>
                <a:lnTo>
                  <a:pt x="7896445" y="0"/>
                </a:lnTo>
                <a:lnTo>
                  <a:pt x="7896445" y="6209722"/>
                </a:lnTo>
                <a:lnTo>
                  <a:pt x="0" y="62097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K-MEANS - DEMO</a:t>
            </a:r>
          </a:p>
        </p:txBody>
      </p:sp>
    </p:spTree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K-MEANS - IMPLEMENTAZIONE (1)</a:t>
            </a:r>
          </a:p>
        </p:txBody>
      </p:sp>
      <p:sp>
        <p:nvSpPr>
          <p:cNvPr id="9" name="Freeform 9"/>
          <p:cNvSpPr/>
          <p:nvPr/>
        </p:nvSpPr>
        <p:spPr>
          <a:xfrm>
            <a:off x="2789301" y="1429790"/>
            <a:ext cx="12919530" cy="6126787"/>
          </a:xfrm>
          <a:custGeom>
            <a:avLst/>
            <a:gdLst/>
            <a:ahLst/>
            <a:cxnLst/>
            <a:rect l="l" t="t" r="r" b="b"/>
            <a:pathLst>
              <a:path w="12919530" h="6126787">
                <a:moveTo>
                  <a:pt x="0" y="0"/>
                </a:moveTo>
                <a:lnTo>
                  <a:pt x="12919530" y="0"/>
                </a:lnTo>
                <a:lnTo>
                  <a:pt x="12919530" y="6126788"/>
                </a:lnTo>
                <a:lnTo>
                  <a:pt x="0" y="61267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K-MEANS - IMPLEMENTAZIONE (2)</a:t>
            </a:r>
          </a:p>
        </p:txBody>
      </p:sp>
      <p:sp>
        <p:nvSpPr>
          <p:cNvPr id="9" name="Freeform 9"/>
          <p:cNvSpPr/>
          <p:nvPr/>
        </p:nvSpPr>
        <p:spPr>
          <a:xfrm>
            <a:off x="2614614" y="1680903"/>
            <a:ext cx="13359513" cy="5865557"/>
          </a:xfrm>
          <a:custGeom>
            <a:avLst/>
            <a:gdLst/>
            <a:ahLst/>
            <a:cxnLst/>
            <a:rect l="l" t="t" r="r" b="b"/>
            <a:pathLst>
              <a:path w="13359513" h="5865557">
                <a:moveTo>
                  <a:pt x="0" y="0"/>
                </a:moveTo>
                <a:lnTo>
                  <a:pt x="13359513" y="0"/>
                </a:lnTo>
                <a:lnTo>
                  <a:pt x="13359513" y="5865557"/>
                </a:lnTo>
                <a:lnTo>
                  <a:pt x="0" y="5865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K-MEANS - RISULTATO SPERIMENTALE</a:t>
            </a:r>
          </a:p>
        </p:txBody>
      </p:sp>
      <p:sp>
        <p:nvSpPr>
          <p:cNvPr id="9" name="Freeform 9"/>
          <p:cNvSpPr/>
          <p:nvPr/>
        </p:nvSpPr>
        <p:spPr>
          <a:xfrm>
            <a:off x="5382939" y="517910"/>
            <a:ext cx="7557568" cy="3955520"/>
          </a:xfrm>
          <a:custGeom>
            <a:avLst/>
            <a:gdLst/>
            <a:ahLst/>
            <a:cxnLst/>
            <a:rect l="l" t="t" r="r" b="b"/>
            <a:pathLst>
              <a:path w="7557568" h="3955520">
                <a:moveTo>
                  <a:pt x="0" y="0"/>
                </a:moveTo>
                <a:lnTo>
                  <a:pt x="7557567" y="0"/>
                </a:lnTo>
                <a:lnTo>
                  <a:pt x="7557567" y="3955520"/>
                </a:lnTo>
                <a:lnTo>
                  <a:pt x="0" y="3955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5382939" y="4473430"/>
            <a:ext cx="7557568" cy="3124118"/>
          </a:xfrm>
          <a:custGeom>
            <a:avLst/>
            <a:gdLst/>
            <a:ahLst/>
            <a:cxnLst/>
            <a:rect l="l" t="t" r="r" b="b"/>
            <a:pathLst>
              <a:path w="7557568" h="3124118">
                <a:moveTo>
                  <a:pt x="0" y="0"/>
                </a:moveTo>
                <a:lnTo>
                  <a:pt x="7557567" y="0"/>
                </a:lnTo>
                <a:lnTo>
                  <a:pt x="7557567" y="3124118"/>
                </a:lnTo>
                <a:lnTo>
                  <a:pt x="0" y="31241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3609" t="-97932" r="-7863" b="-60305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7283893" y="-1783665"/>
            <a:ext cx="16229080" cy="19701463"/>
          </a:xfrm>
          <a:custGeom>
            <a:avLst/>
            <a:gdLst/>
            <a:ahLst/>
            <a:cxnLst/>
            <a:rect l="l" t="t" r="r" b="b"/>
            <a:pathLst>
              <a:path w="16229080" h="19701463">
                <a:moveTo>
                  <a:pt x="0" y="0"/>
                </a:moveTo>
                <a:lnTo>
                  <a:pt x="16229080" y="0"/>
                </a:lnTo>
                <a:lnTo>
                  <a:pt x="16229080" y="19701463"/>
                </a:lnTo>
                <a:lnTo>
                  <a:pt x="0" y="19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60142" y="566601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SNAKE</a:t>
            </a:r>
          </a:p>
        </p:txBody>
      </p:sp>
      <p:sp>
        <p:nvSpPr>
          <p:cNvPr id="4" name="Freeform 4"/>
          <p:cNvSpPr/>
          <p:nvPr/>
        </p:nvSpPr>
        <p:spPr>
          <a:xfrm>
            <a:off x="-5071751" y="4439821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1"/>
                </a:lnTo>
                <a:lnTo>
                  <a:pt x="0" y="1303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7837292" y="2530083"/>
            <a:ext cx="2613417" cy="2613417"/>
          </a:xfrm>
          <a:custGeom>
            <a:avLst/>
            <a:gdLst/>
            <a:ahLst/>
            <a:cxnLst/>
            <a:rect l="l" t="t" r="r" b="b"/>
            <a:pathLst>
              <a:path w="2613417" h="2613417">
                <a:moveTo>
                  <a:pt x="0" y="0"/>
                </a:moveTo>
                <a:lnTo>
                  <a:pt x="2613416" y="0"/>
                </a:lnTo>
                <a:lnTo>
                  <a:pt x="2613416" y="2613417"/>
                </a:lnTo>
                <a:lnTo>
                  <a:pt x="0" y="2613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SNAKE - IMMAGINE INIZIALE</a:t>
            </a:r>
          </a:p>
        </p:txBody>
      </p:sp>
      <p:sp>
        <p:nvSpPr>
          <p:cNvPr id="9" name="Freeform 9"/>
          <p:cNvSpPr/>
          <p:nvPr/>
        </p:nvSpPr>
        <p:spPr>
          <a:xfrm>
            <a:off x="6406827" y="1868683"/>
            <a:ext cx="5509791" cy="5509791"/>
          </a:xfrm>
          <a:custGeom>
            <a:avLst/>
            <a:gdLst/>
            <a:ahLst/>
            <a:cxnLst/>
            <a:rect l="l" t="t" r="r" b="b"/>
            <a:pathLst>
              <a:path w="5509791" h="5509791">
                <a:moveTo>
                  <a:pt x="0" y="0"/>
                </a:moveTo>
                <a:lnTo>
                  <a:pt x="5509791" y="0"/>
                </a:lnTo>
                <a:lnTo>
                  <a:pt x="5509791" y="5509790"/>
                </a:lnTo>
                <a:lnTo>
                  <a:pt x="0" y="5509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SNAKE - IMPLEMENTAZIONE (1)</a:t>
            </a:r>
          </a:p>
        </p:txBody>
      </p:sp>
      <p:sp>
        <p:nvSpPr>
          <p:cNvPr id="9" name="Freeform 9"/>
          <p:cNvSpPr/>
          <p:nvPr/>
        </p:nvSpPr>
        <p:spPr>
          <a:xfrm>
            <a:off x="6144884" y="504500"/>
            <a:ext cx="5998232" cy="6873974"/>
          </a:xfrm>
          <a:custGeom>
            <a:avLst/>
            <a:gdLst/>
            <a:ahLst/>
            <a:cxnLst/>
            <a:rect l="l" t="t" r="r" b="b"/>
            <a:pathLst>
              <a:path w="5998232" h="6873974">
                <a:moveTo>
                  <a:pt x="0" y="0"/>
                </a:moveTo>
                <a:lnTo>
                  <a:pt x="5998232" y="0"/>
                </a:lnTo>
                <a:lnTo>
                  <a:pt x="5998232" y="6873973"/>
                </a:lnTo>
                <a:lnTo>
                  <a:pt x="0" y="68739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547006" y="3341939"/>
            <a:ext cx="6900224" cy="1505952"/>
          </a:xfrm>
          <a:custGeom>
            <a:avLst/>
            <a:gdLst/>
            <a:ahLst/>
            <a:cxnLst/>
            <a:rect l="l" t="t" r="r" b="b"/>
            <a:pathLst>
              <a:path w="6900224" h="1505952">
                <a:moveTo>
                  <a:pt x="0" y="0"/>
                </a:moveTo>
                <a:lnTo>
                  <a:pt x="6900224" y="0"/>
                </a:lnTo>
                <a:lnTo>
                  <a:pt x="6900224" y="1505953"/>
                </a:lnTo>
                <a:lnTo>
                  <a:pt x="0" y="15059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W</a:t>
            </a: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HAT: IMMAGINE</a:t>
            </a:r>
          </a:p>
        </p:txBody>
      </p:sp>
      <p:sp>
        <p:nvSpPr>
          <p:cNvPr id="7" name="Freeform 7"/>
          <p:cNvSpPr/>
          <p:nvPr/>
        </p:nvSpPr>
        <p:spPr>
          <a:xfrm>
            <a:off x="11948455" y="1429790"/>
            <a:ext cx="4575934" cy="4369242"/>
          </a:xfrm>
          <a:custGeom>
            <a:avLst/>
            <a:gdLst/>
            <a:ahLst/>
            <a:cxnLst/>
            <a:rect l="l" t="t" r="r" b="b"/>
            <a:pathLst>
              <a:path w="4575934" h="4369242">
                <a:moveTo>
                  <a:pt x="0" y="0"/>
                </a:moveTo>
                <a:lnTo>
                  <a:pt x="4575934" y="0"/>
                </a:lnTo>
                <a:lnTo>
                  <a:pt x="4575934" y="4369242"/>
                </a:lnTo>
                <a:lnTo>
                  <a:pt x="0" y="43692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8" name="Freeform 8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702498" y="5436633"/>
            <a:ext cx="8901605" cy="305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👾 Il singolo elemento della matrice viene chiamato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pixel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Pertanto un'immagine digitale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monocromatica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è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matrice f(x,y)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di valori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discreti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intensità luminosa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(livelli di grigio), mentre le immagini 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colori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sono definite da una triade di valori per i canali rosso, verde e blu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RGB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 </a:t>
            </a:r>
            <a:r>
              <a:rPr lang="en-US" sz="2500">
                <a:solidFill>
                  <a:srgbClr val="000000"/>
                </a:solidFill>
                <a:ea typeface="TT Commons Pro Expanded"/>
              </a:rPr>
              <a:t>🔴 🟢 🔵 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ea typeface="TT Commons Pro Expanded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15017876" y="4678320"/>
            <a:ext cx="2241424" cy="2241424"/>
          </a:xfrm>
          <a:custGeom>
            <a:avLst/>
            <a:gdLst/>
            <a:ahLst/>
            <a:cxnLst/>
            <a:rect l="l" t="t" r="r" b="b"/>
            <a:pathLst>
              <a:path w="2241424" h="2241424">
                <a:moveTo>
                  <a:pt x="0" y="0"/>
                </a:moveTo>
                <a:lnTo>
                  <a:pt x="2241424" y="0"/>
                </a:lnTo>
                <a:lnTo>
                  <a:pt x="2241424" y="2241424"/>
                </a:lnTo>
                <a:lnTo>
                  <a:pt x="0" y="2241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SNAKE - IMPLEMENTAZIONE (2)</a:t>
            </a:r>
          </a:p>
        </p:txBody>
      </p:sp>
      <p:sp>
        <p:nvSpPr>
          <p:cNvPr id="9" name="Freeform 9"/>
          <p:cNvSpPr/>
          <p:nvPr/>
        </p:nvSpPr>
        <p:spPr>
          <a:xfrm>
            <a:off x="4213869" y="809625"/>
            <a:ext cx="9895707" cy="6568848"/>
          </a:xfrm>
          <a:custGeom>
            <a:avLst/>
            <a:gdLst/>
            <a:ahLst/>
            <a:cxnLst/>
            <a:rect l="l" t="t" r="r" b="b"/>
            <a:pathLst>
              <a:path w="9895707" h="6568848">
                <a:moveTo>
                  <a:pt x="0" y="0"/>
                </a:moveTo>
                <a:lnTo>
                  <a:pt x="9895707" y="0"/>
                </a:lnTo>
                <a:lnTo>
                  <a:pt x="9895707" y="6568848"/>
                </a:lnTo>
                <a:lnTo>
                  <a:pt x="0" y="65688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SNAKE - IMPLEMENTAZIONE (3)</a:t>
            </a:r>
          </a:p>
        </p:txBody>
      </p:sp>
      <p:sp>
        <p:nvSpPr>
          <p:cNvPr id="9" name="Freeform 9"/>
          <p:cNvSpPr/>
          <p:nvPr/>
        </p:nvSpPr>
        <p:spPr>
          <a:xfrm>
            <a:off x="6321570" y="406450"/>
            <a:ext cx="5680304" cy="7391123"/>
          </a:xfrm>
          <a:custGeom>
            <a:avLst/>
            <a:gdLst/>
            <a:ahLst/>
            <a:cxnLst/>
            <a:rect l="l" t="t" r="r" b="b"/>
            <a:pathLst>
              <a:path w="5680304" h="7391123">
                <a:moveTo>
                  <a:pt x="0" y="0"/>
                </a:moveTo>
                <a:lnTo>
                  <a:pt x="5680305" y="0"/>
                </a:lnTo>
                <a:lnTo>
                  <a:pt x="5680305" y="7391123"/>
                </a:lnTo>
                <a:lnTo>
                  <a:pt x="0" y="739112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SNAKE - RISULTATI SPERIMENTALI</a:t>
            </a:r>
          </a:p>
        </p:txBody>
      </p:sp>
      <p:sp>
        <p:nvSpPr>
          <p:cNvPr id="9" name="Freeform 9"/>
          <p:cNvSpPr/>
          <p:nvPr/>
        </p:nvSpPr>
        <p:spPr>
          <a:xfrm>
            <a:off x="142092" y="2465655"/>
            <a:ext cx="5778559" cy="4912818"/>
          </a:xfrm>
          <a:custGeom>
            <a:avLst/>
            <a:gdLst/>
            <a:ahLst/>
            <a:cxnLst/>
            <a:rect l="l" t="t" r="r" b="b"/>
            <a:pathLst>
              <a:path w="5778559" h="4912818">
                <a:moveTo>
                  <a:pt x="0" y="0"/>
                </a:moveTo>
                <a:lnTo>
                  <a:pt x="5778559" y="0"/>
                </a:lnTo>
                <a:lnTo>
                  <a:pt x="5778559" y="4912818"/>
                </a:lnTo>
                <a:lnTo>
                  <a:pt x="0" y="491281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043734" y="2465655"/>
            <a:ext cx="5889015" cy="4912818"/>
          </a:xfrm>
          <a:custGeom>
            <a:avLst/>
            <a:gdLst/>
            <a:ahLst/>
            <a:cxnLst/>
            <a:rect l="l" t="t" r="r" b="b"/>
            <a:pathLst>
              <a:path w="5889015" h="4912818">
                <a:moveTo>
                  <a:pt x="0" y="0"/>
                </a:moveTo>
                <a:lnTo>
                  <a:pt x="5889015" y="0"/>
                </a:lnTo>
                <a:lnTo>
                  <a:pt x="5889015" y="4912818"/>
                </a:lnTo>
                <a:lnTo>
                  <a:pt x="0" y="491281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2160422" y="2465655"/>
            <a:ext cx="5985486" cy="4912818"/>
          </a:xfrm>
          <a:custGeom>
            <a:avLst/>
            <a:gdLst/>
            <a:ahLst/>
            <a:cxnLst/>
            <a:rect l="l" t="t" r="r" b="b"/>
            <a:pathLst>
              <a:path w="5985486" h="4912818">
                <a:moveTo>
                  <a:pt x="0" y="0"/>
                </a:moveTo>
                <a:lnTo>
                  <a:pt x="5985486" y="0"/>
                </a:lnTo>
                <a:lnTo>
                  <a:pt x="5985486" y="4912818"/>
                </a:lnTo>
                <a:lnTo>
                  <a:pt x="0" y="491281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7283893" y="-1783665"/>
            <a:ext cx="16229080" cy="19701463"/>
          </a:xfrm>
          <a:custGeom>
            <a:avLst/>
            <a:gdLst/>
            <a:ahLst/>
            <a:cxnLst/>
            <a:rect l="l" t="t" r="r" b="b"/>
            <a:pathLst>
              <a:path w="16229080" h="19701463">
                <a:moveTo>
                  <a:pt x="0" y="0"/>
                </a:moveTo>
                <a:lnTo>
                  <a:pt x="16229080" y="0"/>
                </a:lnTo>
                <a:lnTo>
                  <a:pt x="16229080" y="19701463"/>
                </a:lnTo>
                <a:lnTo>
                  <a:pt x="0" y="19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60142" y="566601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THRESHOLDING</a:t>
            </a:r>
          </a:p>
        </p:txBody>
      </p:sp>
      <p:sp>
        <p:nvSpPr>
          <p:cNvPr id="4" name="Freeform 4"/>
          <p:cNvSpPr/>
          <p:nvPr/>
        </p:nvSpPr>
        <p:spPr>
          <a:xfrm>
            <a:off x="-5071751" y="4439821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1"/>
                </a:lnTo>
                <a:lnTo>
                  <a:pt x="0" y="1303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7691624" y="2449216"/>
            <a:ext cx="2904752" cy="2904752"/>
          </a:xfrm>
          <a:custGeom>
            <a:avLst/>
            <a:gdLst/>
            <a:ahLst/>
            <a:cxnLst/>
            <a:rect l="l" t="t" r="r" b="b"/>
            <a:pathLst>
              <a:path w="2904752" h="2904752">
                <a:moveTo>
                  <a:pt x="0" y="0"/>
                </a:moveTo>
                <a:lnTo>
                  <a:pt x="2904752" y="0"/>
                </a:lnTo>
                <a:lnTo>
                  <a:pt x="2904752" y="2904753"/>
                </a:lnTo>
                <a:lnTo>
                  <a:pt x="0" y="29047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13655918" cy="392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🧵Il metodo di segmentazione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thresholding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sogliatura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è uno degli approcci più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semplici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intuitivi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per dividere un'immagine in regioni distinte, in base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all'intensità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dei pixel.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Il metodo di thresholding si basa sulla scelta di un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valore di soglia (threshold)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che funge da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spartiacque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tra le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diverse regioni dell'immagine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Tutti i pixel con un'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intensità superiore alla soglia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vengono assegnati 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una regione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mentre quelli con un'intensità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inferiore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vengono assegnati 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un'altra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THRESHOLDING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THRESHOLDING - IMPLEMENTAZIONE</a:t>
            </a:r>
          </a:p>
        </p:txBody>
      </p:sp>
      <p:sp>
        <p:nvSpPr>
          <p:cNvPr id="9" name="Freeform 9"/>
          <p:cNvSpPr/>
          <p:nvPr/>
        </p:nvSpPr>
        <p:spPr>
          <a:xfrm>
            <a:off x="1988727" y="2176732"/>
            <a:ext cx="7058123" cy="5420816"/>
          </a:xfrm>
          <a:custGeom>
            <a:avLst/>
            <a:gdLst/>
            <a:ahLst/>
            <a:cxnLst/>
            <a:rect l="l" t="t" r="r" b="b"/>
            <a:pathLst>
              <a:path w="7058123" h="5420816">
                <a:moveTo>
                  <a:pt x="0" y="0"/>
                </a:moveTo>
                <a:lnTo>
                  <a:pt x="7058124" y="0"/>
                </a:lnTo>
                <a:lnTo>
                  <a:pt x="7058124" y="5420816"/>
                </a:lnTo>
                <a:lnTo>
                  <a:pt x="0" y="542081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9227909" y="3129284"/>
            <a:ext cx="6480921" cy="3515712"/>
          </a:xfrm>
          <a:custGeom>
            <a:avLst/>
            <a:gdLst/>
            <a:ahLst/>
            <a:cxnLst/>
            <a:rect l="l" t="t" r="r" b="b"/>
            <a:pathLst>
              <a:path w="6480921" h="3515712">
                <a:moveTo>
                  <a:pt x="0" y="0"/>
                </a:moveTo>
                <a:lnTo>
                  <a:pt x="6480922" y="0"/>
                </a:lnTo>
                <a:lnTo>
                  <a:pt x="6480922" y="3515712"/>
                </a:lnTo>
                <a:lnTo>
                  <a:pt x="0" y="35157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THRESHOLDING - RISULTATI SPERIMENTALI</a:t>
            </a:r>
          </a:p>
        </p:txBody>
      </p:sp>
      <p:sp>
        <p:nvSpPr>
          <p:cNvPr id="9" name="Freeform 9"/>
          <p:cNvSpPr/>
          <p:nvPr/>
        </p:nvSpPr>
        <p:spPr>
          <a:xfrm>
            <a:off x="7139355" y="2493346"/>
            <a:ext cx="10512220" cy="4275141"/>
          </a:xfrm>
          <a:custGeom>
            <a:avLst/>
            <a:gdLst/>
            <a:ahLst/>
            <a:cxnLst/>
            <a:rect l="l" t="t" r="r" b="b"/>
            <a:pathLst>
              <a:path w="10512220" h="4275141">
                <a:moveTo>
                  <a:pt x="0" y="0"/>
                </a:moveTo>
                <a:lnTo>
                  <a:pt x="10512220" y="0"/>
                </a:lnTo>
                <a:lnTo>
                  <a:pt x="10512220" y="4275141"/>
                </a:lnTo>
                <a:lnTo>
                  <a:pt x="0" y="42751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36425" y="2557579"/>
            <a:ext cx="5751925" cy="4264167"/>
          </a:xfrm>
          <a:custGeom>
            <a:avLst/>
            <a:gdLst/>
            <a:ahLst/>
            <a:cxnLst/>
            <a:rect l="l" t="t" r="r" b="b"/>
            <a:pathLst>
              <a:path w="5751925" h="4264167">
                <a:moveTo>
                  <a:pt x="0" y="0"/>
                </a:moveTo>
                <a:lnTo>
                  <a:pt x="5751925" y="0"/>
                </a:lnTo>
                <a:lnTo>
                  <a:pt x="5751925" y="4264167"/>
                </a:lnTo>
                <a:lnTo>
                  <a:pt x="0" y="426416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7283893" y="-1783665"/>
            <a:ext cx="16229080" cy="19701463"/>
          </a:xfrm>
          <a:custGeom>
            <a:avLst/>
            <a:gdLst/>
            <a:ahLst/>
            <a:cxnLst/>
            <a:rect l="l" t="t" r="r" b="b"/>
            <a:pathLst>
              <a:path w="16229080" h="19701463">
                <a:moveTo>
                  <a:pt x="0" y="0"/>
                </a:moveTo>
                <a:lnTo>
                  <a:pt x="16229080" y="0"/>
                </a:lnTo>
                <a:lnTo>
                  <a:pt x="16229080" y="19701463"/>
                </a:lnTo>
                <a:lnTo>
                  <a:pt x="0" y="19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60142" y="566601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RETE NEURALE</a:t>
            </a:r>
          </a:p>
        </p:txBody>
      </p:sp>
      <p:sp>
        <p:nvSpPr>
          <p:cNvPr id="4" name="Freeform 4"/>
          <p:cNvSpPr/>
          <p:nvPr/>
        </p:nvSpPr>
        <p:spPr>
          <a:xfrm>
            <a:off x="-5071751" y="4439821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1"/>
                </a:lnTo>
                <a:lnTo>
                  <a:pt x="0" y="1303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7930912" y="2685881"/>
            <a:ext cx="2457619" cy="2457619"/>
          </a:xfrm>
          <a:custGeom>
            <a:avLst/>
            <a:gdLst/>
            <a:ahLst/>
            <a:cxnLst/>
            <a:rect l="l" t="t" r="r" b="b"/>
            <a:pathLst>
              <a:path w="2457619" h="2457619">
                <a:moveTo>
                  <a:pt x="0" y="0"/>
                </a:moveTo>
                <a:lnTo>
                  <a:pt x="2457618" y="0"/>
                </a:lnTo>
                <a:lnTo>
                  <a:pt x="2457618" y="2457619"/>
                </a:lnTo>
                <a:lnTo>
                  <a:pt x="0" y="2457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13655918" cy="436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🧠Si è deciso di implementare un semplice codice che classifichi i pixel in: "chiaro" e "scuro".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  <a:ea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Questo é ovviamente la rappresentazione di un approccio estremamente semplicistico che potrebbe essere migliorato: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Aumentare le classi di output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Modificare la rete neurale per avere un neurone di output per ogni classe desiderata.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Utilizzare una funzione di attivazione softmax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Applicare la funzione softmax all'output della rete per ottenere una distribuzione di probabilità su tutte le classi.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RETE NEURALE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9246" y="7750102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RETE NEURALE - CLASSIFICAZIONE PIXEL</a:t>
            </a:r>
          </a:p>
        </p:txBody>
      </p:sp>
      <p:sp>
        <p:nvSpPr>
          <p:cNvPr id="9" name="Freeform 9"/>
          <p:cNvSpPr/>
          <p:nvPr/>
        </p:nvSpPr>
        <p:spPr>
          <a:xfrm>
            <a:off x="251291" y="2024741"/>
            <a:ext cx="6254880" cy="4993815"/>
          </a:xfrm>
          <a:custGeom>
            <a:avLst/>
            <a:gdLst/>
            <a:ahLst/>
            <a:cxnLst/>
            <a:rect l="l" t="t" r="r" b="b"/>
            <a:pathLst>
              <a:path w="6254880" h="4993815">
                <a:moveTo>
                  <a:pt x="0" y="0"/>
                </a:moveTo>
                <a:lnTo>
                  <a:pt x="6254880" y="0"/>
                </a:lnTo>
                <a:lnTo>
                  <a:pt x="6254880" y="4993815"/>
                </a:lnTo>
                <a:lnTo>
                  <a:pt x="0" y="4993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846831" y="1883899"/>
            <a:ext cx="6015548" cy="5275499"/>
          </a:xfrm>
          <a:custGeom>
            <a:avLst/>
            <a:gdLst/>
            <a:ahLst/>
            <a:cxnLst/>
            <a:rect l="l" t="t" r="r" b="b"/>
            <a:pathLst>
              <a:path w="6015548" h="5275499">
                <a:moveTo>
                  <a:pt x="0" y="0"/>
                </a:moveTo>
                <a:lnTo>
                  <a:pt x="6015548" y="0"/>
                </a:lnTo>
                <a:lnTo>
                  <a:pt x="6015548" y="5275499"/>
                </a:lnTo>
                <a:lnTo>
                  <a:pt x="0" y="527549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3377407" y="368113"/>
            <a:ext cx="4298648" cy="8081459"/>
          </a:xfrm>
          <a:custGeom>
            <a:avLst/>
            <a:gdLst/>
            <a:ahLst/>
            <a:cxnLst/>
            <a:rect l="l" t="t" r="r" b="b"/>
            <a:pathLst>
              <a:path w="4298648" h="8081459">
                <a:moveTo>
                  <a:pt x="0" y="0"/>
                </a:moveTo>
                <a:lnTo>
                  <a:pt x="4298649" y="0"/>
                </a:lnTo>
                <a:lnTo>
                  <a:pt x="4298649" y="8081459"/>
                </a:lnTo>
                <a:lnTo>
                  <a:pt x="0" y="80814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W</a:t>
            </a: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HY?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2498" y="3199534"/>
            <a:ext cx="8901605" cy="217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🧩Immaginando di dover analizzare un'immagine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complessa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ricca di dettagli e informazioni, la segmentazione ci permette di farlo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scomponendola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in regioni o oggetti distinti,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come un puzzle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che rivela l'immagine finale solo dopo averne unito i pezzi.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498" y="5678938"/>
            <a:ext cx="8901605" cy="21746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❓Ma qual è il suo vero potere?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Isolare ciò che conta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Separando le regioni di interesse dal resto dell'immagine, otteniamo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rappresentazione più chiara e comprensibile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pronta per essere analizzata in profondità.</a:t>
            </a:r>
          </a:p>
        </p:txBody>
      </p:sp>
      <p:sp>
        <p:nvSpPr>
          <p:cNvPr id="8" name="Freeform 8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9" name="TextBox 9"/>
          <p:cNvSpPr txBox="1"/>
          <p:nvPr/>
        </p:nvSpPr>
        <p:spPr>
          <a:xfrm>
            <a:off x="12879740" y="2446589"/>
            <a:ext cx="482814" cy="3989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615"/>
              </a:lnSpc>
            </a:pPr>
            <a:r>
              <a:rPr lang="en-US" sz="23296">
                <a:solidFill>
                  <a:srgbClr val="000000"/>
                </a:solidFill>
                <a:ea typeface="TT Commons Pro Expanded"/>
              </a:rPr>
              <a:t>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SEGMENTAZIONE CON MACHINE LEARNING</a:t>
            </a:r>
          </a:p>
        </p:txBody>
      </p:sp>
      <p:sp>
        <p:nvSpPr>
          <p:cNvPr id="9" name="Freeform 9"/>
          <p:cNvSpPr/>
          <p:nvPr/>
        </p:nvSpPr>
        <p:spPr>
          <a:xfrm>
            <a:off x="357343" y="1087574"/>
            <a:ext cx="4605042" cy="6509974"/>
          </a:xfrm>
          <a:custGeom>
            <a:avLst/>
            <a:gdLst/>
            <a:ahLst/>
            <a:cxnLst/>
            <a:rect l="l" t="t" r="r" b="b"/>
            <a:pathLst>
              <a:path w="4605042" h="6509974">
                <a:moveTo>
                  <a:pt x="0" y="0"/>
                </a:moveTo>
                <a:lnTo>
                  <a:pt x="4605042" y="0"/>
                </a:lnTo>
                <a:lnTo>
                  <a:pt x="4605042" y="6509974"/>
                </a:lnTo>
                <a:lnTo>
                  <a:pt x="0" y="65099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5374431" y="1312526"/>
            <a:ext cx="3118889" cy="6285022"/>
          </a:xfrm>
          <a:custGeom>
            <a:avLst/>
            <a:gdLst/>
            <a:ahLst/>
            <a:cxnLst/>
            <a:rect l="l" t="t" r="r" b="b"/>
            <a:pathLst>
              <a:path w="3118889" h="6285022">
                <a:moveTo>
                  <a:pt x="0" y="0"/>
                </a:moveTo>
                <a:lnTo>
                  <a:pt x="3118889" y="0"/>
                </a:lnTo>
                <a:lnTo>
                  <a:pt x="3118889" y="6285022"/>
                </a:lnTo>
                <a:lnTo>
                  <a:pt x="0" y="628502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75" r="-3350" b="-175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8936844" y="1348382"/>
            <a:ext cx="8993813" cy="6079669"/>
          </a:xfrm>
          <a:custGeom>
            <a:avLst/>
            <a:gdLst/>
            <a:ahLst/>
            <a:cxnLst/>
            <a:rect l="l" t="t" r="r" b="b"/>
            <a:pathLst>
              <a:path w="8993813" h="6079669">
                <a:moveTo>
                  <a:pt x="0" y="0"/>
                </a:moveTo>
                <a:lnTo>
                  <a:pt x="8993813" y="0"/>
                </a:lnTo>
                <a:lnTo>
                  <a:pt x="8993813" y="6079669"/>
                </a:lnTo>
                <a:lnTo>
                  <a:pt x="0" y="60796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ML - RISULTATI SPERIMENTALI</a:t>
            </a:r>
          </a:p>
        </p:txBody>
      </p:sp>
      <p:sp>
        <p:nvSpPr>
          <p:cNvPr id="9" name="Freeform 9"/>
          <p:cNvSpPr/>
          <p:nvPr/>
        </p:nvSpPr>
        <p:spPr>
          <a:xfrm>
            <a:off x="4840045" y="343453"/>
            <a:ext cx="7597615" cy="2172675"/>
          </a:xfrm>
          <a:custGeom>
            <a:avLst/>
            <a:gdLst/>
            <a:ahLst/>
            <a:cxnLst/>
            <a:rect l="l" t="t" r="r" b="b"/>
            <a:pathLst>
              <a:path w="7597615" h="2172675">
                <a:moveTo>
                  <a:pt x="0" y="0"/>
                </a:moveTo>
                <a:lnTo>
                  <a:pt x="7597615" y="0"/>
                </a:lnTo>
                <a:lnTo>
                  <a:pt x="7597615" y="2172675"/>
                </a:lnTo>
                <a:lnTo>
                  <a:pt x="0" y="21726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355800" y="3348046"/>
            <a:ext cx="4566106" cy="3964103"/>
          </a:xfrm>
          <a:custGeom>
            <a:avLst/>
            <a:gdLst/>
            <a:ahLst/>
            <a:cxnLst/>
            <a:rect l="l" t="t" r="r" b="b"/>
            <a:pathLst>
              <a:path w="4566106" h="3964103">
                <a:moveTo>
                  <a:pt x="0" y="0"/>
                </a:moveTo>
                <a:lnTo>
                  <a:pt x="4566105" y="0"/>
                </a:lnTo>
                <a:lnTo>
                  <a:pt x="4566105" y="3964104"/>
                </a:lnTo>
                <a:lnTo>
                  <a:pt x="0" y="39641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77263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211152" y="3230435"/>
            <a:ext cx="4335127" cy="4032100"/>
          </a:xfrm>
          <a:custGeom>
            <a:avLst/>
            <a:gdLst/>
            <a:ahLst/>
            <a:cxnLst/>
            <a:rect l="l" t="t" r="r" b="b"/>
            <a:pathLst>
              <a:path w="4335127" h="4032100">
                <a:moveTo>
                  <a:pt x="0" y="0"/>
                </a:moveTo>
                <a:lnTo>
                  <a:pt x="4335127" y="0"/>
                </a:lnTo>
                <a:lnTo>
                  <a:pt x="4335127" y="4032100"/>
                </a:lnTo>
                <a:lnTo>
                  <a:pt x="0" y="40321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83742"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11201593" y="2974850"/>
            <a:ext cx="5349336" cy="4337299"/>
          </a:xfrm>
          <a:custGeom>
            <a:avLst/>
            <a:gdLst/>
            <a:ahLst/>
            <a:cxnLst/>
            <a:rect l="l" t="t" r="r" b="b"/>
            <a:pathLst>
              <a:path w="5349336" h="4337299">
                <a:moveTo>
                  <a:pt x="0" y="0"/>
                </a:moveTo>
                <a:lnTo>
                  <a:pt x="5349336" y="0"/>
                </a:lnTo>
                <a:lnTo>
                  <a:pt x="5349336" y="4337300"/>
                </a:lnTo>
                <a:lnTo>
                  <a:pt x="0" y="43373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3" name="TextBox 13"/>
          <p:cNvSpPr txBox="1"/>
          <p:nvPr/>
        </p:nvSpPr>
        <p:spPr>
          <a:xfrm>
            <a:off x="12311670" y="2558313"/>
            <a:ext cx="11157513" cy="3361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746"/>
              </a:lnSpc>
            </a:pPr>
            <a:r>
              <a:rPr lang="en-US" sz="1962">
                <a:solidFill>
                  <a:srgbClr val="000000"/>
                </a:solidFill>
                <a:latin typeface="TT Commons Pro Expanded"/>
              </a:rPr>
              <a:t>ATTENZIONE! È UN CONIGLIO!</a:t>
            </a:r>
          </a:p>
        </p:txBody>
      </p:sp>
    </p:spTree>
  </p:cSld>
  <p:clrMapOvr>
    <a:masterClrMapping/>
  </p:clrMapOvr>
  <p:transition spd="med">
    <p:pull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SEGMENTAZIONE SEMANTICA CON DL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Freeform 9"/>
          <p:cNvSpPr/>
          <p:nvPr/>
        </p:nvSpPr>
        <p:spPr>
          <a:xfrm>
            <a:off x="4972039" y="4195048"/>
            <a:ext cx="8343923" cy="2982071"/>
          </a:xfrm>
          <a:custGeom>
            <a:avLst/>
            <a:gdLst/>
            <a:ahLst/>
            <a:cxnLst/>
            <a:rect l="l" t="t" r="r" b="b"/>
            <a:pathLst>
              <a:path w="8343923" h="2982071">
                <a:moveTo>
                  <a:pt x="0" y="0"/>
                </a:moveTo>
                <a:lnTo>
                  <a:pt x="8343922" y="0"/>
                </a:lnTo>
                <a:lnTo>
                  <a:pt x="8343922" y="2982071"/>
                </a:lnTo>
                <a:lnTo>
                  <a:pt x="0" y="29820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SEGMENTAZIONE SEMANTICA CON DL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Freeform 9"/>
          <p:cNvSpPr/>
          <p:nvPr/>
        </p:nvSpPr>
        <p:spPr>
          <a:xfrm>
            <a:off x="4873433" y="4245201"/>
            <a:ext cx="8541133" cy="2881764"/>
          </a:xfrm>
          <a:custGeom>
            <a:avLst/>
            <a:gdLst/>
            <a:ahLst/>
            <a:cxnLst/>
            <a:rect l="l" t="t" r="r" b="b"/>
            <a:pathLst>
              <a:path w="8541133" h="2881764">
                <a:moveTo>
                  <a:pt x="0" y="0"/>
                </a:moveTo>
                <a:lnTo>
                  <a:pt x="8541134" y="0"/>
                </a:lnTo>
                <a:lnTo>
                  <a:pt x="8541134" y="2881765"/>
                </a:lnTo>
                <a:lnTo>
                  <a:pt x="0" y="2881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SEGMENTAZIONE SEMANTICA CON DL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Freeform 9"/>
          <p:cNvSpPr/>
          <p:nvPr/>
        </p:nvSpPr>
        <p:spPr>
          <a:xfrm>
            <a:off x="1270274" y="3684005"/>
            <a:ext cx="5379403" cy="1815046"/>
          </a:xfrm>
          <a:custGeom>
            <a:avLst/>
            <a:gdLst/>
            <a:ahLst/>
            <a:cxnLst/>
            <a:rect l="l" t="t" r="r" b="b"/>
            <a:pathLst>
              <a:path w="5379403" h="1815046">
                <a:moveTo>
                  <a:pt x="0" y="0"/>
                </a:moveTo>
                <a:lnTo>
                  <a:pt x="5379403" y="0"/>
                </a:lnTo>
                <a:lnTo>
                  <a:pt x="5379403" y="1815046"/>
                </a:lnTo>
                <a:lnTo>
                  <a:pt x="0" y="1815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1884292" y="5837911"/>
            <a:ext cx="4263035" cy="1852523"/>
          </a:xfrm>
          <a:custGeom>
            <a:avLst/>
            <a:gdLst/>
            <a:ahLst/>
            <a:cxnLst/>
            <a:rect l="l" t="t" r="r" b="b"/>
            <a:pathLst>
              <a:path w="4263035" h="1852523">
                <a:moveTo>
                  <a:pt x="0" y="0"/>
                </a:moveTo>
                <a:lnTo>
                  <a:pt x="4263035" y="0"/>
                </a:lnTo>
                <a:lnTo>
                  <a:pt x="4263035" y="1852524"/>
                </a:lnTo>
                <a:lnTo>
                  <a:pt x="0" y="18525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7687162" y="4148147"/>
            <a:ext cx="3936785" cy="2701808"/>
          </a:xfrm>
          <a:custGeom>
            <a:avLst/>
            <a:gdLst/>
            <a:ahLst/>
            <a:cxnLst/>
            <a:rect l="l" t="t" r="r" b="b"/>
            <a:pathLst>
              <a:path w="3936785" h="2701808">
                <a:moveTo>
                  <a:pt x="0" y="0"/>
                </a:moveTo>
                <a:lnTo>
                  <a:pt x="3936785" y="0"/>
                </a:lnTo>
                <a:lnTo>
                  <a:pt x="3936785" y="2701808"/>
                </a:lnTo>
                <a:lnTo>
                  <a:pt x="0" y="270180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 rot="5400000">
            <a:off x="11679413" y="4236777"/>
            <a:ext cx="4833458" cy="2524548"/>
          </a:xfrm>
          <a:custGeom>
            <a:avLst/>
            <a:gdLst/>
            <a:ahLst/>
            <a:cxnLst/>
            <a:rect l="l" t="t" r="r" b="b"/>
            <a:pathLst>
              <a:path w="4833458" h="2524548">
                <a:moveTo>
                  <a:pt x="0" y="0"/>
                </a:moveTo>
                <a:lnTo>
                  <a:pt x="4833458" y="0"/>
                </a:lnTo>
                <a:lnTo>
                  <a:pt x="4833458" y="2524548"/>
                </a:lnTo>
                <a:lnTo>
                  <a:pt x="0" y="25245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7283893" y="-1783665"/>
            <a:ext cx="16229080" cy="19701463"/>
          </a:xfrm>
          <a:custGeom>
            <a:avLst/>
            <a:gdLst/>
            <a:ahLst/>
            <a:cxnLst/>
            <a:rect l="l" t="t" r="r" b="b"/>
            <a:pathLst>
              <a:path w="16229080" h="19701463">
                <a:moveTo>
                  <a:pt x="0" y="0"/>
                </a:moveTo>
                <a:lnTo>
                  <a:pt x="16229080" y="0"/>
                </a:lnTo>
                <a:lnTo>
                  <a:pt x="16229080" y="19701463"/>
                </a:lnTo>
                <a:lnTo>
                  <a:pt x="0" y="19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TextBox 3"/>
          <p:cNvSpPr txBox="1"/>
          <p:nvPr/>
        </p:nvSpPr>
        <p:spPr>
          <a:xfrm>
            <a:off x="1060142" y="566601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LEVEL SET</a:t>
            </a:r>
          </a:p>
        </p:txBody>
      </p:sp>
      <p:sp>
        <p:nvSpPr>
          <p:cNvPr id="4" name="Freeform 4"/>
          <p:cNvSpPr/>
          <p:nvPr/>
        </p:nvSpPr>
        <p:spPr>
          <a:xfrm>
            <a:off x="-5071751" y="4439821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1"/>
                </a:lnTo>
                <a:lnTo>
                  <a:pt x="0" y="130351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TextBox 5"/>
          <p:cNvSpPr txBox="1"/>
          <p:nvPr/>
        </p:nvSpPr>
        <p:spPr>
          <a:xfrm>
            <a:off x="1044421" y="4268992"/>
            <a:ext cx="16199158" cy="1437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42"/>
              </a:lnSpc>
            </a:pPr>
            <a:r>
              <a:rPr lang="en-US" sz="10842" spc="-216">
                <a:solidFill>
                  <a:srgbClr val="000000"/>
                </a:solidFill>
                <a:ea typeface="TT Commons Pro Expanded Bold"/>
                <a:cs typeface="TT Commons Pro Expanded Bold"/>
              </a:rPr>
              <a:t>👨‍💻👨‍💻</a:t>
            </a:r>
          </a:p>
        </p:txBody>
      </p:sp>
    </p:spTree>
  </p:cSld>
  <p:clrMapOvr>
    <a:masterClrMapping/>
  </p:clrMapOvr>
  <p:transition spd="med">
    <p:pull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9390949" cy="30507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 Bold"/>
                <a:ea typeface="TT Commons Pro Expanded Bold"/>
              </a:rPr>
              <a:t>😎Active Contours Without Edges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ACWE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 è una tecnica di segmentazione delle immagini che utilizza curve (chiamate "contorni attivi" o "insiemi di livello") che si evolvono per trovare i bordi degli oggetti in un'immagine. A differenza dei tradizionali modelli di contorni attivi,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ACWE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non si basa esclusivamente sui gradienti dell'immagine (bordi) per guidare il contorno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ACWE LEVEL 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138088" y="1776854"/>
            <a:ext cx="3609625" cy="6281949"/>
            <a:chOff x="0" y="0"/>
            <a:chExt cx="4812833" cy="8375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1397" cy="3043696"/>
            </a:xfrm>
            <a:custGeom>
              <a:avLst/>
              <a:gdLst/>
              <a:ahLst/>
              <a:cxnLst/>
              <a:rect l="l" t="t" r="r" b="b"/>
              <a:pathLst>
                <a:path w="4561397" h="3043696">
                  <a:moveTo>
                    <a:pt x="0" y="0"/>
                  </a:moveTo>
                  <a:lnTo>
                    <a:pt x="4561397" y="0"/>
                  </a:lnTo>
                  <a:lnTo>
                    <a:pt x="4561397" y="3043696"/>
                  </a:lnTo>
                  <a:lnTo>
                    <a:pt x="0" y="3043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3563099"/>
              <a:ext cx="4812833" cy="4812833"/>
            </a:xfrm>
            <a:custGeom>
              <a:avLst/>
              <a:gdLst/>
              <a:ahLst/>
              <a:cxnLst/>
              <a:rect l="l" t="t" r="r" b="b"/>
              <a:pathLst>
                <a:path w="4812833" h="4812833">
                  <a:moveTo>
                    <a:pt x="0" y="0"/>
                  </a:moveTo>
                  <a:lnTo>
                    <a:pt x="4812833" y="0"/>
                  </a:lnTo>
                  <a:lnTo>
                    <a:pt x="4812833" y="4812834"/>
                  </a:lnTo>
                  <a:lnTo>
                    <a:pt x="0" y="481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p:transition spd="med">
    <p:pull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9390949" cy="4365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🎨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Rappresentazione dell'insieme di livello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Il contorno è rappresentato implicitamente come l'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insieme di livello zero di una funzione di dimensione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superiore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chiamata funzione dell'insieme di livello (spesso indicata come φ(x, y)).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 valori di φ(x, y) &lt; 0 in genere rappresentano la regione all'interno del contorno.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 valori di φ(x, y) &gt; 0 rappresentano la regione all'esterno del contorno.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ACWE LEVEL 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138088" y="1776854"/>
            <a:ext cx="3609625" cy="6281949"/>
            <a:chOff x="0" y="0"/>
            <a:chExt cx="4812833" cy="8375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1397" cy="3043696"/>
            </a:xfrm>
            <a:custGeom>
              <a:avLst/>
              <a:gdLst/>
              <a:ahLst/>
              <a:cxnLst/>
              <a:rect l="l" t="t" r="r" b="b"/>
              <a:pathLst>
                <a:path w="4561397" h="3043696">
                  <a:moveTo>
                    <a:pt x="0" y="0"/>
                  </a:moveTo>
                  <a:lnTo>
                    <a:pt x="4561397" y="0"/>
                  </a:lnTo>
                  <a:lnTo>
                    <a:pt x="4561397" y="3043696"/>
                  </a:lnTo>
                  <a:lnTo>
                    <a:pt x="0" y="3043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3563099"/>
              <a:ext cx="4812833" cy="4812833"/>
            </a:xfrm>
            <a:custGeom>
              <a:avLst/>
              <a:gdLst/>
              <a:ahLst/>
              <a:cxnLst/>
              <a:rect l="l" t="t" r="r" b="b"/>
              <a:pathLst>
                <a:path w="4812833" h="4812833">
                  <a:moveTo>
                    <a:pt x="0" y="0"/>
                  </a:moveTo>
                  <a:lnTo>
                    <a:pt x="4812833" y="0"/>
                  </a:lnTo>
                  <a:lnTo>
                    <a:pt x="4812833" y="4812834"/>
                  </a:lnTo>
                  <a:lnTo>
                    <a:pt x="0" y="481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p:transition spd="med">
    <p:pull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9390949" cy="480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🔋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Minimizzazione dell'energia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ACWE definisce un funzionale di energia che incorpora: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Termine dei dati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Misura quanto bene la posizione corrente del contorno si adatta ai dati dell'immagine. Considera la distribuzione dell'intensità all'interno e all'esterno del contorno, incoraggiando il contorno ad allinearsi con regioni di intensità simile.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Termine di regolarizzazione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Assicura che il contorno rimanga liscio ed evita forme irregolari. Questo termine di solito penalizza la lunghezza o la curvatura del contorno.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ACWE LEVEL 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138088" y="1776854"/>
            <a:ext cx="3609625" cy="6281949"/>
            <a:chOff x="0" y="0"/>
            <a:chExt cx="4812833" cy="8375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1397" cy="3043696"/>
            </a:xfrm>
            <a:custGeom>
              <a:avLst/>
              <a:gdLst/>
              <a:ahLst/>
              <a:cxnLst/>
              <a:rect l="l" t="t" r="r" b="b"/>
              <a:pathLst>
                <a:path w="4561397" h="3043696">
                  <a:moveTo>
                    <a:pt x="0" y="0"/>
                  </a:moveTo>
                  <a:lnTo>
                    <a:pt x="4561397" y="0"/>
                  </a:lnTo>
                  <a:lnTo>
                    <a:pt x="4561397" y="3043696"/>
                  </a:lnTo>
                  <a:lnTo>
                    <a:pt x="0" y="3043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3563099"/>
              <a:ext cx="4812833" cy="4812833"/>
            </a:xfrm>
            <a:custGeom>
              <a:avLst/>
              <a:gdLst/>
              <a:ahLst/>
              <a:cxnLst/>
              <a:rect l="l" t="t" r="r" b="b"/>
              <a:pathLst>
                <a:path w="4812833" h="4812833">
                  <a:moveTo>
                    <a:pt x="0" y="0"/>
                  </a:moveTo>
                  <a:lnTo>
                    <a:pt x="4812833" y="0"/>
                  </a:lnTo>
                  <a:lnTo>
                    <a:pt x="4812833" y="4812834"/>
                  </a:lnTo>
                  <a:lnTo>
                    <a:pt x="0" y="481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p:transition spd="med">
    <p:pull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9390949" cy="3488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🐵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Evoluzione del contorno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La funzione dell'insieme di livello viene evoluta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iterativamente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per minimizzare il funzionale di energia. Questa evoluzione è tipicamente guidata da un'equazione differenziale parziale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PDE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), come l'equazione dell'insieme di livello. I termini dei dati e di regolarizzazione influenzano la direzione e la velocità del movimento del contorno.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ACWE LEVEL 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138088" y="1776854"/>
            <a:ext cx="3609625" cy="6281949"/>
            <a:chOff x="0" y="0"/>
            <a:chExt cx="4812833" cy="83759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561397" cy="3043696"/>
            </a:xfrm>
            <a:custGeom>
              <a:avLst/>
              <a:gdLst/>
              <a:ahLst/>
              <a:cxnLst/>
              <a:rect l="l" t="t" r="r" b="b"/>
              <a:pathLst>
                <a:path w="4561397" h="3043696">
                  <a:moveTo>
                    <a:pt x="0" y="0"/>
                  </a:moveTo>
                  <a:lnTo>
                    <a:pt x="4561397" y="0"/>
                  </a:lnTo>
                  <a:lnTo>
                    <a:pt x="4561397" y="3043696"/>
                  </a:lnTo>
                  <a:lnTo>
                    <a:pt x="0" y="304369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3563099"/>
              <a:ext cx="4812833" cy="4812833"/>
            </a:xfrm>
            <a:custGeom>
              <a:avLst/>
              <a:gdLst/>
              <a:ahLst/>
              <a:cxnLst/>
              <a:rect l="l" t="t" r="r" b="b"/>
              <a:pathLst>
                <a:path w="4812833" h="4812833">
                  <a:moveTo>
                    <a:pt x="0" y="0"/>
                  </a:moveTo>
                  <a:lnTo>
                    <a:pt x="4812833" y="0"/>
                  </a:lnTo>
                  <a:lnTo>
                    <a:pt x="4812833" y="4812834"/>
                  </a:lnTo>
                  <a:lnTo>
                    <a:pt x="0" y="48128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12689286" y="3426213"/>
            <a:ext cx="3434573" cy="3434573"/>
          </a:xfrm>
          <a:custGeom>
            <a:avLst/>
            <a:gdLst/>
            <a:ahLst/>
            <a:cxnLst/>
            <a:rect l="l" t="t" r="r" b="b"/>
            <a:pathLst>
              <a:path w="3434573" h="3434573">
                <a:moveTo>
                  <a:pt x="0" y="0"/>
                </a:moveTo>
                <a:lnTo>
                  <a:pt x="3434574" y="0"/>
                </a:lnTo>
                <a:lnTo>
                  <a:pt x="3434574" y="3434574"/>
                </a:lnTo>
                <a:lnTo>
                  <a:pt x="0" y="34345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W</a:t>
            </a: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HERE?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02498" y="3041970"/>
            <a:ext cx="9390295" cy="55555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Le applicazioni della segmentazione sono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molteplici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</a:t>
            </a:r>
          </a:p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ommons Pro Expanded"/>
              </a:rPr>
              <a:t>   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 Bold"/>
              </a:rPr>
              <a:t>👤 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Dal riconoscimento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facciale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all'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analisi medica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La segmentazione permette di identificare forme e modelli specifici, come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volti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cellule tumorali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aprendo la strada 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diagnosi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precoci 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sistemi di sicurezza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all'avanguardia.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ea typeface="TT Commons Pro Expanded"/>
              </a:rPr>
              <a:t>🚗 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Dalla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guida autonoma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alla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robotica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 Automobili che "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vedono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"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la strada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e robot che interagiscono con l'ambiente circostante si basano sulla segmentazione per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rilevare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interpretare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oggetti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garantendo sicurezza ed efficienza.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15233372" cy="65555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🥊 ACW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E è un metodo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mentre i Snake tradizionali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no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Tuttavia, c'è un po' di sfumatura in questa distinzione.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 metodi level set, in generale, rappresentano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curva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o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superficie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 modo implicito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come l'insieme di livello zero di una funzione di dimensione superiore (la funzione level set). Questa rappresentazione offre vantaggi nel gestire i cambiamenti topologici e nell'estensione a dimensioni superiori.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ACWE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è un metodo level set perché usa proprio questa rappresentazione implicita del contorno tramite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funzione level set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L'evoluzione del contorno avviene aggiornando la funzione level set per minimizzare un funzionale di energia.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I Snake tradizionali (o "classici"), invece, rappresentano il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contorno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in modo esplicito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come una serie di punti o parametri di una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curva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L'evoluzione avviene spostando direttamente questi punti sotto l'influenza di forze interne (regolarità) ed esterne (immagine).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ACWE vs SNAKE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8865131" cy="3926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😌In s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ostanza: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Metodi Snake: Più semplici da implementare, ma possono avere difficoltà con i cambiamenti topologici e la sensibilità al rumore.</a:t>
            </a:r>
          </a:p>
          <a:p>
            <a:pPr marL="539753" lvl="1" indent="-269876" algn="just">
              <a:lnSpc>
                <a:spcPts val="3500"/>
              </a:lnSpc>
              <a:buFont typeface="Arial"/>
              <a:buChar char="•"/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ACWE: Più complessi da implementare, ma più robusti al rumore, gestiscono i cambiamenti topologici in modo naturale e non richiedono un rilevamento esplicito dei bordi.</a:t>
            </a:r>
          </a:p>
          <a:p>
            <a:pPr algn="just">
              <a:lnSpc>
                <a:spcPts val="3500"/>
              </a:lnSpc>
            </a:pPr>
            <a:endParaRPr lang="en-US" sz="2500">
              <a:solidFill>
                <a:srgbClr val="000000"/>
              </a:solidFill>
              <a:latin typeface="TT Commons Pro Expande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ACWE vs SNAKE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10" name="Freeform 10"/>
          <p:cNvSpPr/>
          <p:nvPr/>
        </p:nvSpPr>
        <p:spPr>
          <a:xfrm>
            <a:off x="12510855" y="1733749"/>
            <a:ext cx="2847561" cy="2877694"/>
          </a:xfrm>
          <a:custGeom>
            <a:avLst/>
            <a:gdLst/>
            <a:ahLst/>
            <a:cxnLst/>
            <a:rect l="l" t="t" r="r" b="b"/>
            <a:pathLst>
              <a:path w="2847561" h="2877694">
                <a:moveTo>
                  <a:pt x="0" y="0"/>
                </a:moveTo>
                <a:lnTo>
                  <a:pt x="2847561" y="0"/>
                </a:lnTo>
                <a:lnTo>
                  <a:pt x="2847561" y="2877694"/>
                </a:lnTo>
                <a:lnTo>
                  <a:pt x="0" y="28776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2510855" y="5225339"/>
            <a:ext cx="2847561" cy="2833464"/>
          </a:xfrm>
          <a:custGeom>
            <a:avLst/>
            <a:gdLst/>
            <a:ahLst/>
            <a:cxnLst/>
            <a:rect l="l" t="t" r="r" b="b"/>
            <a:pathLst>
              <a:path w="2847561" h="2833464">
                <a:moveTo>
                  <a:pt x="0" y="0"/>
                </a:moveTo>
                <a:lnTo>
                  <a:pt x="2847561" y="0"/>
                </a:lnTo>
                <a:lnTo>
                  <a:pt x="2847561" y="2833464"/>
                </a:lnTo>
                <a:lnTo>
                  <a:pt x="0" y="28334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SEGMENTAZIONE CON LEVEL SET ACWE</a:t>
            </a:r>
          </a:p>
        </p:txBody>
      </p:sp>
      <p:sp>
        <p:nvSpPr>
          <p:cNvPr id="9" name="Freeform 9"/>
          <p:cNvSpPr/>
          <p:nvPr/>
        </p:nvSpPr>
        <p:spPr>
          <a:xfrm>
            <a:off x="1044823" y="477083"/>
            <a:ext cx="7650893" cy="7320490"/>
          </a:xfrm>
          <a:custGeom>
            <a:avLst/>
            <a:gdLst/>
            <a:ahLst/>
            <a:cxnLst/>
            <a:rect l="l" t="t" r="r" b="b"/>
            <a:pathLst>
              <a:path w="7650893" h="7320490">
                <a:moveTo>
                  <a:pt x="0" y="0"/>
                </a:moveTo>
                <a:lnTo>
                  <a:pt x="7650893" y="0"/>
                </a:lnTo>
                <a:lnTo>
                  <a:pt x="7650893" y="7320490"/>
                </a:lnTo>
                <a:lnTo>
                  <a:pt x="0" y="73204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8539918" y="206419"/>
            <a:ext cx="7552962" cy="5820933"/>
          </a:xfrm>
          <a:custGeom>
            <a:avLst/>
            <a:gdLst/>
            <a:ahLst/>
            <a:cxnLst/>
            <a:rect l="l" t="t" r="r" b="b"/>
            <a:pathLst>
              <a:path w="7552962" h="5820933">
                <a:moveTo>
                  <a:pt x="0" y="0"/>
                </a:moveTo>
                <a:lnTo>
                  <a:pt x="7552962" y="0"/>
                </a:lnTo>
                <a:lnTo>
                  <a:pt x="7552962" y="5820933"/>
                </a:lnTo>
                <a:lnTo>
                  <a:pt x="0" y="58209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3376304" y="5378863"/>
            <a:ext cx="3867275" cy="3302631"/>
          </a:xfrm>
          <a:custGeom>
            <a:avLst/>
            <a:gdLst/>
            <a:ahLst/>
            <a:cxnLst/>
            <a:rect l="l" t="t" r="r" b="b"/>
            <a:pathLst>
              <a:path w="3867275" h="3302631">
                <a:moveTo>
                  <a:pt x="0" y="0"/>
                </a:moveTo>
                <a:lnTo>
                  <a:pt x="3867275" y="0"/>
                </a:lnTo>
                <a:lnTo>
                  <a:pt x="3867275" y="3302631"/>
                </a:lnTo>
                <a:lnTo>
                  <a:pt x="0" y="33026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LEVEL SET ACWE - RISULTATI SPERIMENTALI</a:t>
            </a:r>
          </a:p>
        </p:txBody>
      </p:sp>
      <p:sp>
        <p:nvSpPr>
          <p:cNvPr id="9" name="Freeform 9"/>
          <p:cNvSpPr/>
          <p:nvPr/>
        </p:nvSpPr>
        <p:spPr>
          <a:xfrm>
            <a:off x="686757" y="601264"/>
            <a:ext cx="6905779" cy="3570967"/>
          </a:xfrm>
          <a:custGeom>
            <a:avLst/>
            <a:gdLst/>
            <a:ahLst/>
            <a:cxnLst/>
            <a:rect l="l" t="t" r="r" b="b"/>
            <a:pathLst>
              <a:path w="6905779" h="3570967">
                <a:moveTo>
                  <a:pt x="0" y="0"/>
                </a:moveTo>
                <a:lnTo>
                  <a:pt x="6905778" y="0"/>
                </a:lnTo>
                <a:lnTo>
                  <a:pt x="6905778" y="3570968"/>
                </a:lnTo>
                <a:lnTo>
                  <a:pt x="0" y="35709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8144107" y="3397325"/>
            <a:ext cx="9612548" cy="4200223"/>
          </a:xfrm>
          <a:custGeom>
            <a:avLst/>
            <a:gdLst/>
            <a:ahLst/>
            <a:cxnLst/>
            <a:rect l="l" t="t" r="r" b="b"/>
            <a:pathLst>
              <a:path w="9612548" h="4200223">
                <a:moveTo>
                  <a:pt x="0" y="0"/>
                </a:moveTo>
                <a:lnTo>
                  <a:pt x="9612548" y="0"/>
                </a:lnTo>
                <a:lnTo>
                  <a:pt x="9612548" y="4200223"/>
                </a:lnTo>
                <a:lnTo>
                  <a:pt x="0" y="420022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9538056" y="-234755"/>
            <a:ext cx="6824650" cy="3364167"/>
          </a:xfrm>
          <a:custGeom>
            <a:avLst/>
            <a:gdLst/>
            <a:ahLst/>
            <a:cxnLst/>
            <a:rect l="l" t="t" r="r" b="b"/>
            <a:pathLst>
              <a:path w="6824650" h="3364167">
                <a:moveTo>
                  <a:pt x="0" y="0"/>
                </a:moveTo>
                <a:lnTo>
                  <a:pt x="6824650" y="0"/>
                </a:lnTo>
                <a:lnTo>
                  <a:pt x="6824650" y="3364167"/>
                </a:lnTo>
                <a:lnTo>
                  <a:pt x="0" y="336416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2" name="Freeform 12"/>
          <p:cNvSpPr/>
          <p:nvPr/>
        </p:nvSpPr>
        <p:spPr>
          <a:xfrm>
            <a:off x="566790" y="4601875"/>
            <a:ext cx="7145712" cy="2805018"/>
          </a:xfrm>
          <a:custGeom>
            <a:avLst/>
            <a:gdLst/>
            <a:ahLst/>
            <a:cxnLst/>
            <a:rect l="l" t="t" r="r" b="b"/>
            <a:pathLst>
              <a:path w="7145712" h="2805018">
                <a:moveTo>
                  <a:pt x="0" y="0"/>
                </a:moveTo>
                <a:lnTo>
                  <a:pt x="7145712" y="0"/>
                </a:lnTo>
                <a:lnTo>
                  <a:pt x="7145712" y="2805017"/>
                </a:lnTo>
                <a:lnTo>
                  <a:pt x="0" y="28050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702498" y="3041634"/>
            <a:ext cx="13655918" cy="5241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  <a:ea typeface="TT Commons Pro Expanded"/>
              </a:rPr>
              <a:t>😳Il metodo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 Evolution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LSE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 è una tecnica consolidata per l'estrazione dei contorni (determinazione del bordo di un oggetto) e la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segmentazione degli oggetti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Il principale ostacolo dell'LSE è la fase di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re-inizializzazione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Questa fase deve essere implementata per eliminare le irregolarità del bordo estratto dell'oggetto (contorno). In pratica, la funzione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deve essere periodicamente re-inizializzata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secondo criteri basati sulla distanza. Tuttavia, l'implementazione ottimale della re-inizializzazione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non è un problema teoricamente risolto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e nella pratica ingegneristica, questo può portare a errori significativi nei risultati. Si é implementata una nuova variante del metodo LSE, chiamata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Distance Regularized LSE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(DRLSE), che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mantiene intrinsecamente la funzione Level Set senza la necessità di re-inizializzazione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 Questo risultato si ottiene aggiungendo un nuovo termine, denominato "regolarizzazione della distanza".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DRLSE LEVEL SET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DRLSE LEVEL SET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9" name="Freeform 9"/>
          <p:cNvSpPr/>
          <p:nvPr/>
        </p:nvSpPr>
        <p:spPr>
          <a:xfrm>
            <a:off x="4880329" y="2894264"/>
            <a:ext cx="8527343" cy="5471712"/>
          </a:xfrm>
          <a:custGeom>
            <a:avLst/>
            <a:gdLst/>
            <a:ahLst/>
            <a:cxnLst/>
            <a:rect l="l" t="t" r="r" b="b"/>
            <a:pathLst>
              <a:path w="8527343" h="5471712">
                <a:moveTo>
                  <a:pt x="0" y="0"/>
                </a:moveTo>
                <a:lnTo>
                  <a:pt x="8527342" y="0"/>
                </a:lnTo>
                <a:lnTo>
                  <a:pt x="8527342" y="5471712"/>
                </a:lnTo>
                <a:lnTo>
                  <a:pt x="0" y="5471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SEGMENTAZIONE CON DRLSE</a:t>
            </a:r>
          </a:p>
        </p:txBody>
      </p:sp>
      <p:sp>
        <p:nvSpPr>
          <p:cNvPr id="9" name="Freeform 9"/>
          <p:cNvSpPr/>
          <p:nvPr/>
        </p:nvSpPr>
        <p:spPr>
          <a:xfrm>
            <a:off x="2104944" y="2164793"/>
            <a:ext cx="6787872" cy="5259072"/>
          </a:xfrm>
          <a:custGeom>
            <a:avLst/>
            <a:gdLst/>
            <a:ahLst/>
            <a:cxnLst/>
            <a:rect l="l" t="t" r="r" b="b"/>
            <a:pathLst>
              <a:path w="6787872" h="5259072">
                <a:moveTo>
                  <a:pt x="0" y="0"/>
                </a:moveTo>
                <a:lnTo>
                  <a:pt x="6787872" y="0"/>
                </a:lnTo>
                <a:lnTo>
                  <a:pt x="6787872" y="5259073"/>
                </a:lnTo>
                <a:lnTo>
                  <a:pt x="0" y="5259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9188927" y="1517519"/>
            <a:ext cx="7029574" cy="6005581"/>
          </a:xfrm>
          <a:custGeom>
            <a:avLst/>
            <a:gdLst/>
            <a:ahLst/>
            <a:cxnLst/>
            <a:rect l="l" t="t" r="r" b="b"/>
            <a:pathLst>
              <a:path w="7029574" h="6005581">
                <a:moveTo>
                  <a:pt x="0" y="0"/>
                </a:moveTo>
                <a:lnTo>
                  <a:pt x="7029574" y="0"/>
                </a:lnTo>
                <a:lnTo>
                  <a:pt x="7029574" y="6005581"/>
                </a:lnTo>
                <a:lnTo>
                  <a:pt x="0" y="60055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SEGMENTAZIONE CON DRLSE</a:t>
            </a:r>
          </a:p>
        </p:txBody>
      </p:sp>
      <p:sp>
        <p:nvSpPr>
          <p:cNvPr id="9" name="Freeform 9"/>
          <p:cNvSpPr/>
          <p:nvPr/>
        </p:nvSpPr>
        <p:spPr>
          <a:xfrm>
            <a:off x="3240501" y="1001730"/>
            <a:ext cx="5667751" cy="5960280"/>
          </a:xfrm>
          <a:custGeom>
            <a:avLst/>
            <a:gdLst/>
            <a:ahLst/>
            <a:cxnLst/>
            <a:rect l="l" t="t" r="r" b="b"/>
            <a:pathLst>
              <a:path w="5667751" h="5960280">
                <a:moveTo>
                  <a:pt x="0" y="0"/>
                </a:moveTo>
                <a:lnTo>
                  <a:pt x="5667752" y="0"/>
                </a:lnTo>
                <a:lnTo>
                  <a:pt x="5667752" y="5960280"/>
                </a:lnTo>
                <a:lnTo>
                  <a:pt x="0" y="59602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8908253" y="872135"/>
            <a:ext cx="5980574" cy="6506338"/>
          </a:xfrm>
          <a:custGeom>
            <a:avLst/>
            <a:gdLst/>
            <a:ahLst/>
            <a:cxnLst/>
            <a:rect l="l" t="t" r="r" b="b"/>
            <a:pathLst>
              <a:path w="5980574" h="6506338">
                <a:moveTo>
                  <a:pt x="0" y="0"/>
                </a:moveTo>
                <a:lnTo>
                  <a:pt x="5980573" y="0"/>
                </a:lnTo>
                <a:lnTo>
                  <a:pt x="5980573" y="6506338"/>
                </a:lnTo>
                <a:lnTo>
                  <a:pt x="0" y="65063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14614" y="7749948"/>
            <a:ext cx="13094216" cy="5282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000000"/>
                </a:solidFill>
                <a:latin typeface="TT Commons Pro Expanded"/>
              </a:rPr>
              <a:t>SEGMENTAZIONE CON DRLSE - RISULTATI SPERIMENTALI</a:t>
            </a:r>
          </a:p>
        </p:txBody>
      </p:sp>
      <p:sp>
        <p:nvSpPr>
          <p:cNvPr id="9" name="Freeform 9"/>
          <p:cNvSpPr/>
          <p:nvPr/>
        </p:nvSpPr>
        <p:spPr>
          <a:xfrm>
            <a:off x="1028700" y="2291773"/>
            <a:ext cx="4943996" cy="4435317"/>
          </a:xfrm>
          <a:custGeom>
            <a:avLst/>
            <a:gdLst/>
            <a:ahLst/>
            <a:cxnLst/>
            <a:rect l="l" t="t" r="r" b="b"/>
            <a:pathLst>
              <a:path w="4943996" h="4435317">
                <a:moveTo>
                  <a:pt x="0" y="0"/>
                </a:moveTo>
                <a:lnTo>
                  <a:pt x="4943996" y="0"/>
                </a:lnTo>
                <a:lnTo>
                  <a:pt x="4943996" y="4435317"/>
                </a:lnTo>
                <a:lnTo>
                  <a:pt x="0" y="443531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0" name="Freeform 10"/>
          <p:cNvSpPr/>
          <p:nvPr/>
        </p:nvSpPr>
        <p:spPr>
          <a:xfrm>
            <a:off x="6251570" y="2785787"/>
            <a:ext cx="4126383" cy="3761678"/>
          </a:xfrm>
          <a:custGeom>
            <a:avLst/>
            <a:gdLst/>
            <a:ahLst/>
            <a:cxnLst/>
            <a:rect l="l" t="t" r="r" b="b"/>
            <a:pathLst>
              <a:path w="4126383" h="3761678">
                <a:moveTo>
                  <a:pt x="0" y="0"/>
                </a:moveTo>
                <a:lnTo>
                  <a:pt x="4126383" y="0"/>
                </a:lnTo>
                <a:lnTo>
                  <a:pt x="4126383" y="3761678"/>
                </a:lnTo>
                <a:lnTo>
                  <a:pt x="0" y="37616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>
          <a:xfrm>
            <a:off x="10656827" y="2331718"/>
            <a:ext cx="7127613" cy="4603873"/>
          </a:xfrm>
          <a:custGeom>
            <a:avLst/>
            <a:gdLst/>
            <a:ahLst/>
            <a:cxnLst/>
            <a:rect l="l" t="t" r="r" b="b"/>
            <a:pathLst>
              <a:path w="7127613" h="4603873">
                <a:moveTo>
                  <a:pt x="0" y="0"/>
                </a:moveTo>
                <a:lnTo>
                  <a:pt x="7127614" y="0"/>
                </a:lnTo>
                <a:lnTo>
                  <a:pt x="7127614" y="4603873"/>
                </a:lnTo>
                <a:lnTo>
                  <a:pt x="0" y="46038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1432"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12138332" y="3535728"/>
            <a:ext cx="8142234" cy="9884351"/>
          </a:xfrm>
          <a:custGeom>
            <a:avLst/>
            <a:gdLst/>
            <a:ahLst/>
            <a:cxnLst/>
            <a:rect l="l" t="t" r="r" b="b"/>
            <a:pathLst>
              <a:path w="8142234" h="9884351">
                <a:moveTo>
                  <a:pt x="0" y="0"/>
                </a:moveTo>
                <a:lnTo>
                  <a:pt x="8142234" y="0"/>
                </a:lnTo>
                <a:lnTo>
                  <a:pt x="8142234" y="9884351"/>
                </a:lnTo>
                <a:lnTo>
                  <a:pt x="0" y="98843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 rot="1819234">
            <a:off x="-3368498" y="-3694596"/>
            <a:ext cx="8825839" cy="10086673"/>
          </a:xfrm>
          <a:custGeom>
            <a:avLst/>
            <a:gdLst/>
            <a:ahLst/>
            <a:cxnLst/>
            <a:rect l="l" t="t" r="r" b="b"/>
            <a:pathLst>
              <a:path w="8825839" h="10086673">
                <a:moveTo>
                  <a:pt x="0" y="0"/>
                </a:moveTo>
                <a:lnTo>
                  <a:pt x="8825838" y="0"/>
                </a:lnTo>
                <a:lnTo>
                  <a:pt x="8825838" y="10086672"/>
                </a:lnTo>
                <a:lnTo>
                  <a:pt x="0" y="100866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3032257" y="1124826"/>
            <a:ext cx="12025658" cy="1462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30"/>
              </a:lnSpc>
            </a:pPr>
            <a:r>
              <a:rPr lang="en-US" sz="11030" spc="1103">
                <a:solidFill>
                  <a:srgbClr val="000000"/>
                </a:solidFill>
                <a:latin typeface="TT Commons Pro Expanded"/>
              </a:rPr>
              <a:t>BIBLIOGRAFIA</a:t>
            </a:r>
          </a:p>
        </p:txBody>
      </p:sp>
      <p:sp>
        <p:nvSpPr>
          <p:cNvPr id="5" name="AutoShape 5"/>
          <p:cNvSpPr/>
          <p:nvPr/>
        </p:nvSpPr>
        <p:spPr>
          <a:xfrm>
            <a:off x="1060142" y="9509539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560868" y="2175384"/>
            <a:ext cx="14968437" cy="7082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11"/>
              </a:lnSpc>
            </a:pPr>
            <a:endParaRPr/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A COMPARISON OF LEVEL SET MODELS IN IMAGE SEGMENTATION - ROUSHANAK RAHMAT , DAVID HARRIS-BIRTILL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IMAGE SEGMENTATION USING DEEP LEARNING: A SURVEY - SHERVIN MINAEE, YURI BOYKOV, FATIH PORIKLI, ANTONIO PLAZA, NASSER KEHTARNAVAZ, AND DEMETRI TERZOPOULOS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OSHER S, SETHIAN JA. FRONTS PROPAGATING WITH CURVATURE-DEPENDENT SPEED: ALGORITHMS BASED ON HAMILTON-JACOBI FORMULATIONS. JOURNAL OF COMPUTATIONAL PHYSICS. 1988 NOV 1;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KASS M, WITKIN A, TERZOPOULOS D. SNAKES: ACTIVE CONTOUR MODELS. INTERNATIONAL JOURNAL OF COMPUTER VISION. 1988 JAN 1;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IMAGE SEGMENTATION BASED ON LEVEL SET METHOD - XIN-JIANG1,2, RENJIE-ZHANG1 , SHENGDONG-NIE1 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DISTANCE REGULARIZED LEVEL SET EVOLUTION AND ITS APPLICATION TO IMAGE SEGMENTATION - HTTPS://GITHUB.COM/BALCILAR/DRLSE-IMAGE-SEGMENTATION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SEMANTIC SEGMENTATION OF LARGE SATELLITE IMAGES - HTTPS://GITHUB.COM/MATLAB-DEEP-LEARNING/SATELLITE-IMAGE-SEMANTIC-SEGMENTATION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GETTING STARTED WITH SEMANTIC SEGMENTATION USING DEEP LEARNING - MATLAB MATHWORKS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IMAGE SEGMENTATION - MATLAB HTTPS://IT.MATHWORKS.COM/DISCOVERY/IMAGE-SEGMENTATION.HTML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T. CHAN AND L. VESE, “ACTIVE CONTOURS WITHOUT EDGES,” IEEE TRANS. IMAGE PROCESS., VOL. 10, NO. 2, PP. 266–277, FEB. 2001</a:t>
            </a:r>
          </a:p>
          <a:p>
            <a:pPr marL="433609" lvl="1" indent="-216804" algn="l">
              <a:lnSpc>
                <a:spcPts val="2811"/>
              </a:lnSpc>
              <a:buFont typeface="Arial"/>
              <a:buChar char="•"/>
            </a:pPr>
            <a:r>
              <a:rPr lang="en-US" sz="2008">
                <a:solidFill>
                  <a:srgbClr val="000000"/>
                </a:solidFill>
                <a:latin typeface="TT Commons Pro Expanded"/>
              </a:rPr>
              <a:t>MINIMIZAION OF REGION-SCALABLE FITTING ENERGY FOR IMAGE SEGMENTATION. IEEE TRANS. IMAGE PROCESSING, VOL. 17 (10), PP.1940-1949, 2008.BY LI CHUNMING ETC.</a:t>
            </a:r>
          </a:p>
        </p:txBody>
      </p:sp>
    </p:spTree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5555" y="-4585540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2"/>
                </a:lnTo>
                <a:lnTo>
                  <a:pt x="0" y="130351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9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AutoShape 3"/>
          <p:cNvSpPr/>
          <p:nvPr/>
        </p:nvSpPr>
        <p:spPr>
          <a:xfrm>
            <a:off x="1044421" y="8487428"/>
            <a:ext cx="16199158" cy="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it-IT"/>
          </a:p>
        </p:txBody>
      </p:sp>
      <p:sp>
        <p:nvSpPr>
          <p:cNvPr id="4" name="Freeform 4"/>
          <p:cNvSpPr/>
          <p:nvPr/>
        </p:nvSpPr>
        <p:spPr>
          <a:xfrm>
            <a:off x="1988727" y="294148"/>
            <a:ext cx="1251774" cy="1135643"/>
          </a:xfrm>
          <a:custGeom>
            <a:avLst/>
            <a:gdLst/>
            <a:ahLst/>
            <a:cxnLst/>
            <a:rect l="l" t="t" r="r" b="b"/>
            <a:pathLst>
              <a:path w="1251774" h="1135643">
                <a:moveTo>
                  <a:pt x="0" y="0"/>
                </a:moveTo>
                <a:lnTo>
                  <a:pt x="1251774" y="0"/>
                </a:lnTo>
                <a:lnTo>
                  <a:pt x="1251774" y="1135642"/>
                </a:lnTo>
                <a:lnTo>
                  <a:pt x="0" y="1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5" name="Freeform 5"/>
          <p:cNvSpPr/>
          <p:nvPr/>
        </p:nvSpPr>
        <p:spPr>
          <a:xfrm>
            <a:off x="386344" y="206419"/>
            <a:ext cx="1316154" cy="1311100"/>
          </a:xfrm>
          <a:custGeom>
            <a:avLst/>
            <a:gdLst/>
            <a:ahLst/>
            <a:cxnLst/>
            <a:rect l="l" t="t" r="r" b="b"/>
            <a:pathLst>
              <a:path w="1316154" h="1311100">
                <a:moveTo>
                  <a:pt x="0" y="0"/>
                </a:moveTo>
                <a:lnTo>
                  <a:pt x="1316154" y="0"/>
                </a:lnTo>
                <a:lnTo>
                  <a:pt x="1316154" y="1311100"/>
                </a:lnTo>
                <a:lnTo>
                  <a:pt x="0" y="13111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TextBox 6"/>
          <p:cNvSpPr txBox="1"/>
          <p:nvPr/>
        </p:nvSpPr>
        <p:spPr>
          <a:xfrm>
            <a:off x="1044421" y="2081057"/>
            <a:ext cx="16199158" cy="8132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W</a:t>
            </a: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HEN?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02498" y="3041970"/>
            <a:ext cx="9390295" cy="48031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⏳Esistono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diverse tecniche di segmentazione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, ognuna con i suoi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punti di forza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:</a:t>
            </a:r>
          </a:p>
          <a:p>
            <a:pPr algn="l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Dalla semplice suddivisione in base al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colore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(soglia) al raggruppamento di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pixel simili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(regioni), fino all'identificazione dei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bordi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(contorni) e 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metodi matematici più avanzati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(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level set!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).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La scelta della tecnica più adatta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dipende dal tipo di immagine e dall'obiettivo finale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.</a:t>
            </a:r>
          </a:p>
          <a:p>
            <a:pPr algn="just">
              <a:lnSpc>
                <a:spcPts val="3500"/>
              </a:lnSpc>
            </a:pPr>
            <a:r>
              <a:rPr lang="en-US" sz="2500">
                <a:solidFill>
                  <a:srgbClr val="000000"/>
                </a:solidFill>
                <a:latin typeface="TT Commons Pro Expanded"/>
              </a:rPr>
              <a:t>Spesso, la soluzione migliore consiste nel </a:t>
            </a:r>
            <a:r>
              <a:rPr lang="en-US" sz="2500">
                <a:solidFill>
                  <a:srgbClr val="000000"/>
                </a:solidFill>
                <a:latin typeface="TT Commons Pro Expanded Bold"/>
              </a:rPr>
              <a:t>combinare diverse tecniche</a:t>
            </a:r>
            <a:r>
              <a:rPr lang="en-US" sz="2500">
                <a:solidFill>
                  <a:srgbClr val="000000"/>
                </a:solidFill>
                <a:latin typeface="TT Commons Pro Expanded"/>
              </a:rPr>
              <a:t> per ottenere una segmentazione su misura, precisa e affidabile.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383719" y="3089595"/>
            <a:ext cx="4859860" cy="4079145"/>
            <a:chOff x="0" y="0"/>
            <a:chExt cx="6479813" cy="543886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79813" cy="2658088"/>
            </a:xfrm>
            <a:custGeom>
              <a:avLst/>
              <a:gdLst/>
              <a:ahLst/>
              <a:cxnLst/>
              <a:rect l="l" t="t" r="r" b="b"/>
              <a:pathLst>
                <a:path w="6479813" h="2658088">
                  <a:moveTo>
                    <a:pt x="0" y="0"/>
                  </a:moveTo>
                  <a:lnTo>
                    <a:pt x="6479813" y="0"/>
                  </a:lnTo>
                  <a:lnTo>
                    <a:pt x="6479813" y="2658088"/>
                  </a:lnTo>
                  <a:lnTo>
                    <a:pt x="0" y="265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09980"/>
              </a:stretch>
            </a:blipFill>
          </p:spPr>
          <p:txBody>
            <a:bodyPr/>
            <a:lstStyle/>
            <a:p>
              <a:endParaRPr lang="it-IT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2780772"/>
              <a:ext cx="6479813" cy="2658088"/>
            </a:xfrm>
            <a:custGeom>
              <a:avLst/>
              <a:gdLst/>
              <a:ahLst/>
              <a:cxnLst/>
              <a:rect l="l" t="t" r="r" b="b"/>
              <a:pathLst>
                <a:path w="6479813" h="2658088">
                  <a:moveTo>
                    <a:pt x="0" y="0"/>
                  </a:moveTo>
                  <a:lnTo>
                    <a:pt x="6479813" y="0"/>
                  </a:lnTo>
                  <a:lnTo>
                    <a:pt x="6479813" y="2658088"/>
                  </a:lnTo>
                  <a:lnTo>
                    <a:pt x="0" y="265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109980"/>
              </a:stretch>
            </a:blipFill>
          </p:spPr>
          <p:txBody>
            <a:bodyPr/>
            <a:lstStyle/>
            <a:p>
              <a:endParaRPr lang="it-IT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1028700" y="8869045"/>
            <a:ext cx="5974219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FRANCESCO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BALASSONE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1645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LUCA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PISANI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, M6300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1627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A.A.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 2023/2024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553846" y="8869045"/>
            <a:ext cx="5705454" cy="1108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PROF. SSA  LUISA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D’AMORE</a:t>
            </a:r>
          </a:p>
          <a:p>
            <a:pPr algn="r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TT Commons Pro Expanded"/>
              </a:rPr>
              <a:t>CALCOLO 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SCIENTIFICO</a:t>
            </a:r>
            <a:r>
              <a:rPr lang="en-US" sz="2100">
                <a:solidFill>
                  <a:srgbClr val="000000"/>
                </a:solidFill>
                <a:latin typeface="TT Commons Pro Expanded"/>
              </a:rPr>
              <a:t> PER L’</a:t>
            </a:r>
            <a:r>
              <a:rPr lang="en-US" sz="2100">
                <a:solidFill>
                  <a:srgbClr val="000000"/>
                </a:solidFill>
                <a:latin typeface="TT Commons Pro Expanded Bold"/>
              </a:rPr>
              <a:t>INNOVAZIONE TECNOLOGICA</a:t>
            </a:r>
          </a:p>
        </p:txBody>
      </p:sp>
    </p:spTree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16472">
            <a:off x="7283893" y="-1783665"/>
            <a:ext cx="16229080" cy="19701463"/>
          </a:xfrm>
          <a:custGeom>
            <a:avLst/>
            <a:gdLst/>
            <a:ahLst/>
            <a:cxnLst/>
            <a:rect l="l" t="t" r="r" b="b"/>
            <a:pathLst>
              <a:path w="16229080" h="19701463">
                <a:moveTo>
                  <a:pt x="0" y="0"/>
                </a:moveTo>
                <a:lnTo>
                  <a:pt x="16229080" y="0"/>
                </a:lnTo>
                <a:lnTo>
                  <a:pt x="16229080" y="19701463"/>
                </a:lnTo>
                <a:lnTo>
                  <a:pt x="0" y="1970146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4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3" name="Freeform 3"/>
          <p:cNvSpPr/>
          <p:nvPr/>
        </p:nvSpPr>
        <p:spPr>
          <a:xfrm>
            <a:off x="8423731" y="5903717"/>
            <a:ext cx="1440537" cy="1440537"/>
          </a:xfrm>
          <a:custGeom>
            <a:avLst/>
            <a:gdLst/>
            <a:ahLst/>
            <a:cxnLst/>
            <a:rect l="l" t="t" r="r" b="b"/>
            <a:pathLst>
              <a:path w="1440537" h="1440537">
                <a:moveTo>
                  <a:pt x="0" y="0"/>
                </a:moveTo>
                <a:lnTo>
                  <a:pt x="1440538" y="0"/>
                </a:lnTo>
                <a:lnTo>
                  <a:pt x="1440538" y="1440538"/>
                </a:lnTo>
                <a:lnTo>
                  <a:pt x="0" y="14405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4" name="TextBox 4"/>
          <p:cNvSpPr txBox="1"/>
          <p:nvPr/>
        </p:nvSpPr>
        <p:spPr>
          <a:xfrm>
            <a:off x="1044421" y="3286274"/>
            <a:ext cx="16199158" cy="23561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LA “SESTA </a:t>
            </a: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W</a:t>
            </a:r>
            <a:r>
              <a:rPr lang="en-US" sz="6143" spc="-122">
                <a:solidFill>
                  <a:srgbClr val="000000"/>
                </a:solidFill>
                <a:latin typeface="TT Commons Pro Expanded"/>
              </a:rPr>
              <a:t>“</a:t>
            </a:r>
          </a:p>
          <a:p>
            <a:pPr algn="ctr">
              <a:lnSpc>
                <a:spcPts val="6143"/>
              </a:lnSpc>
            </a:pPr>
            <a:endParaRPr lang="en-US" sz="6143" spc="-122">
              <a:solidFill>
                <a:srgbClr val="000000"/>
              </a:solidFill>
              <a:latin typeface="TT Commons Pro Expanded"/>
            </a:endParaRPr>
          </a:p>
          <a:p>
            <a:pPr algn="ctr">
              <a:lnSpc>
                <a:spcPts val="6143"/>
              </a:lnSpc>
            </a:pPr>
            <a:r>
              <a:rPr lang="en-US" sz="6143" spc="-122">
                <a:solidFill>
                  <a:srgbClr val="000000"/>
                </a:solidFill>
                <a:latin typeface="TT Commons Pro Expanded Bold"/>
              </a:rPr>
              <a:t>HOW?</a:t>
            </a:r>
          </a:p>
        </p:txBody>
      </p:sp>
      <p:sp>
        <p:nvSpPr>
          <p:cNvPr id="5" name="Freeform 5"/>
          <p:cNvSpPr/>
          <p:nvPr/>
        </p:nvSpPr>
        <p:spPr>
          <a:xfrm>
            <a:off x="-5071751" y="4439821"/>
            <a:ext cx="11405723" cy="13035112"/>
          </a:xfrm>
          <a:custGeom>
            <a:avLst/>
            <a:gdLst/>
            <a:ahLst/>
            <a:cxnLst/>
            <a:rect l="l" t="t" r="r" b="b"/>
            <a:pathLst>
              <a:path w="11405723" h="13035112">
                <a:moveTo>
                  <a:pt x="0" y="0"/>
                </a:moveTo>
                <a:lnTo>
                  <a:pt x="11405723" y="0"/>
                </a:lnTo>
                <a:lnTo>
                  <a:pt x="11405723" y="13035111"/>
                </a:lnTo>
                <a:lnTo>
                  <a:pt x="0" y="1303511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1000"/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6042</Words>
  <Application>Microsoft Office PowerPoint</Application>
  <PresentationFormat>Personalizzato</PresentationFormat>
  <Paragraphs>655</Paragraphs>
  <Slides>79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79</vt:i4>
      </vt:variant>
    </vt:vector>
  </HeadingPairs>
  <TitlesOfParts>
    <vt:vector size="84" baseType="lpstr">
      <vt:lpstr>TT Commons Pro Expanded Bold</vt:lpstr>
      <vt:lpstr>TT Commons Pro Expanded</vt:lpstr>
      <vt:lpstr>Arial</vt:lpstr>
      <vt:lpstr>Calibri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CALCOLO</dc:title>
  <cp:lastModifiedBy>LUCA PISANI</cp:lastModifiedBy>
  <cp:revision>2</cp:revision>
  <dcterms:created xsi:type="dcterms:W3CDTF">2006-08-16T00:00:00Z</dcterms:created>
  <dcterms:modified xsi:type="dcterms:W3CDTF">2024-06-23T08:24:54Z</dcterms:modified>
  <dc:identifier>DAGImw7pj90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ad0b24d-6422-44b0-b3de-abb3a9e8c81a_Enabled">
    <vt:lpwstr>true</vt:lpwstr>
  </property>
  <property fmtid="{D5CDD505-2E9C-101B-9397-08002B2CF9AE}" pid="3" name="MSIP_Label_2ad0b24d-6422-44b0-b3de-abb3a9e8c81a_SetDate">
    <vt:lpwstr>2024-06-23T08:24:32Z</vt:lpwstr>
  </property>
  <property fmtid="{D5CDD505-2E9C-101B-9397-08002B2CF9AE}" pid="4" name="MSIP_Label_2ad0b24d-6422-44b0-b3de-abb3a9e8c81a_Method">
    <vt:lpwstr>Standard</vt:lpwstr>
  </property>
  <property fmtid="{D5CDD505-2E9C-101B-9397-08002B2CF9AE}" pid="5" name="MSIP_Label_2ad0b24d-6422-44b0-b3de-abb3a9e8c81a_Name">
    <vt:lpwstr>defa4170-0d19-0005-0004-bc88714345d2</vt:lpwstr>
  </property>
  <property fmtid="{D5CDD505-2E9C-101B-9397-08002B2CF9AE}" pid="6" name="MSIP_Label_2ad0b24d-6422-44b0-b3de-abb3a9e8c81a_SiteId">
    <vt:lpwstr>2fcfe26a-bb62-46b0-b1e3-28f9da0c45fd</vt:lpwstr>
  </property>
  <property fmtid="{D5CDD505-2E9C-101B-9397-08002B2CF9AE}" pid="7" name="MSIP_Label_2ad0b24d-6422-44b0-b3de-abb3a9e8c81a_ActionId">
    <vt:lpwstr>f854448b-1a88-4298-8d8e-3ca5b72a00bd</vt:lpwstr>
  </property>
  <property fmtid="{D5CDD505-2E9C-101B-9397-08002B2CF9AE}" pid="8" name="MSIP_Label_2ad0b24d-6422-44b0-b3de-abb3a9e8c81a_ContentBits">
    <vt:lpwstr>0</vt:lpwstr>
  </property>
</Properties>
</file>